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notesMasterIdLst>
    <p:notesMasterId r:id="rId25"/>
  </p:notesMasterIdLst>
  <p:handoutMasterIdLst>
    <p:handoutMasterId r:id="rId26"/>
  </p:handoutMasterIdLst>
  <p:sldIdLst>
    <p:sldId id="274" r:id="rId2"/>
    <p:sldId id="263" r:id="rId3"/>
    <p:sldId id="281" r:id="rId4"/>
    <p:sldId id="322" r:id="rId5"/>
    <p:sldId id="277" r:id="rId6"/>
    <p:sldId id="301" r:id="rId7"/>
    <p:sldId id="303" r:id="rId8"/>
    <p:sldId id="311" r:id="rId9"/>
    <p:sldId id="316" r:id="rId10"/>
    <p:sldId id="317" r:id="rId11"/>
    <p:sldId id="318" r:id="rId12"/>
    <p:sldId id="320" r:id="rId13"/>
    <p:sldId id="321" r:id="rId14"/>
    <p:sldId id="276" r:id="rId15"/>
    <p:sldId id="293" r:id="rId16"/>
    <p:sldId id="323" r:id="rId17"/>
    <p:sldId id="324" r:id="rId18"/>
    <p:sldId id="292" r:id="rId19"/>
    <p:sldId id="326" r:id="rId20"/>
    <p:sldId id="283" r:id="rId21"/>
    <p:sldId id="325" r:id="rId22"/>
    <p:sldId id="327" r:id="rId23"/>
    <p:sldId id="295" r:id="rId24"/>
  </p:sldIdLst>
  <p:sldSz cx="9144000" cy="6858000" type="screen4x3"/>
  <p:notesSz cx="6858000" cy="9144000"/>
  <p:embeddedFontLst>
    <p:embeddedFont>
      <p:font typeface="함초롬돋움" panose="020B0604020202020204" charset="-127"/>
      <p:regular r:id="rId27"/>
      <p:bold r:id="rId28"/>
    </p:embeddedFont>
    <p:embeddedFont>
      <p:font typeface="바탕" panose="02030600000101010101" pitchFamily="18" charset="-127"/>
      <p:regular r:id="rId29"/>
    </p:embeddedFont>
    <p:embeddedFont>
      <p:font typeface="맑은 고딕" panose="020B0503020000020004" pitchFamily="34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DBE6"/>
    <a:srgbClr val="525252"/>
    <a:srgbClr val="E7E8E3"/>
    <a:srgbClr val="FDFDDF"/>
    <a:srgbClr val="151515"/>
    <a:srgbClr val="383C2C"/>
    <a:srgbClr val="694203"/>
    <a:srgbClr val="29231C"/>
    <a:srgbClr val="FEFEF4"/>
    <a:srgbClr val="FCFB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30" autoAdjust="0"/>
    <p:restoredTop sz="84934" autoAdjust="0"/>
  </p:normalViewPr>
  <p:slideViewPr>
    <p:cSldViewPr snapToGrid="0" showGuides="1">
      <p:cViewPr varScale="1">
        <p:scale>
          <a:sx n="57" d="100"/>
          <a:sy n="57" d="100"/>
        </p:scale>
        <p:origin x="-804" y="-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unmin Go" userId="5b2b22f32a057ed2" providerId="Windows Live" clId="Web-{B3922C3E-1068-4CFF-B881-17D3B0D3BA8F}"/>
    <pc:docChg chg="modSld">
      <pc:chgData name="Eunmin Go" userId="5b2b22f32a057ed2" providerId="Windows Live" clId="Web-{B3922C3E-1068-4CFF-B881-17D3B0D3BA8F}" dt="2018-01-08T00:38:10.336" v="32"/>
      <pc:docMkLst>
        <pc:docMk/>
      </pc:docMkLst>
      <pc:sldChg chg="addSp delSp">
        <pc:chgData name="Eunmin Go" userId="5b2b22f32a057ed2" providerId="Windows Live" clId="Web-{B3922C3E-1068-4CFF-B881-17D3B0D3BA8F}" dt="2018-01-08T00:37:53.007" v="27"/>
        <pc:sldMkLst>
          <pc:docMk/>
          <pc:sldMk cId="155456385" sldId="263"/>
        </pc:sldMkLst>
        <pc:spChg chg="add del">
          <ac:chgData name="Eunmin Go" userId="5b2b22f32a057ed2" providerId="Windows Live" clId="Web-{B3922C3E-1068-4CFF-B881-17D3B0D3BA8F}" dt="2018-01-08T00:37:53.007" v="23"/>
          <ac:spMkLst>
            <pc:docMk/>
            <pc:sldMk cId="155456385" sldId="263"/>
            <ac:spMk id="4" creationId="{00000000-0000-0000-0000-000000000000}"/>
          </ac:spMkLst>
        </pc:spChg>
        <pc:spChg chg="add del">
          <ac:chgData name="Eunmin Go" userId="5b2b22f32a057ed2" providerId="Windows Live" clId="Web-{B3922C3E-1068-4CFF-B881-17D3B0D3BA8F}" dt="2018-01-08T00:37:53.007" v="22"/>
          <ac:spMkLst>
            <pc:docMk/>
            <pc:sldMk cId="155456385" sldId="263"/>
            <ac:spMk id="9" creationId="{00000000-0000-0000-0000-000000000000}"/>
          </ac:spMkLst>
        </pc:spChg>
        <pc:spChg chg="add del">
          <ac:chgData name="Eunmin Go" userId="5b2b22f32a057ed2" providerId="Windows Live" clId="Web-{B3922C3E-1068-4CFF-B881-17D3B0D3BA8F}" dt="2018-01-08T00:37:53.007" v="26"/>
          <ac:spMkLst>
            <pc:docMk/>
            <pc:sldMk cId="155456385" sldId="263"/>
            <ac:spMk id="10" creationId="{00000000-0000-0000-0000-000000000000}"/>
          </ac:spMkLst>
        </pc:spChg>
        <pc:spChg chg="add del">
          <ac:chgData name="Eunmin Go" userId="5b2b22f32a057ed2" providerId="Windows Live" clId="Web-{B3922C3E-1068-4CFF-B881-17D3B0D3BA8F}" dt="2018-01-08T00:37:53.007" v="24"/>
          <ac:spMkLst>
            <pc:docMk/>
            <pc:sldMk cId="155456385" sldId="263"/>
            <ac:spMk id="11" creationId="{00000000-0000-0000-0000-000000000000}"/>
          </ac:spMkLst>
        </pc:spChg>
        <pc:spChg chg="add del">
          <ac:chgData name="Eunmin Go" userId="5b2b22f32a057ed2" providerId="Windows Live" clId="Web-{B3922C3E-1068-4CFF-B881-17D3B0D3BA8F}" dt="2018-01-08T00:37:53.007" v="21"/>
          <ac:spMkLst>
            <pc:docMk/>
            <pc:sldMk cId="155456385" sldId="263"/>
            <ac:spMk id="15" creationId="{00000000-0000-0000-0000-000000000000}"/>
          </ac:spMkLst>
        </pc:spChg>
        <pc:spChg chg="add del">
          <ac:chgData name="Eunmin Go" userId="5b2b22f32a057ed2" providerId="Windows Live" clId="Web-{B3922C3E-1068-4CFF-B881-17D3B0D3BA8F}" dt="2018-01-08T00:37:53.007" v="20"/>
          <ac:spMkLst>
            <pc:docMk/>
            <pc:sldMk cId="155456385" sldId="263"/>
            <ac:spMk id="16" creationId="{00000000-0000-0000-0000-000000000000}"/>
          </ac:spMkLst>
        </pc:spChg>
        <pc:spChg chg="add del">
          <ac:chgData name="Eunmin Go" userId="5b2b22f32a057ed2" providerId="Windows Live" clId="Web-{B3922C3E-1068-4CFF-B881-17D3B0D3BA8F}" dt="2018-01-08T00:37:53.007" v="25"/>
          <ac:spMkLst>
            <pc:docMk/>
            <pc:sldMk cId="155456385" sldId="263"/>
            <ac:spMk id="17" creationId="{00000000-0000-0000-0000-000000000000}"/>
          </ac:spMkLst>
        </pc:spChg>
        <pc:picChg chg="add del">
          <ac:chgData name="Eunmin Go" userId="5b2b22f32a057ed2" providerId="Windows Live" clId="Web-{B3922C3E-1068-4CFF-B881-17D3B0D3BA8F}" dt="2018-01-08T00:37:53.007" v="27"/>
          <ac:picMkLst>
            <pc:docMk/>
            <pc:sldMk cId="155456385" sldId="263"/>
            <ac:picMk id="1027" creationId="{00000000-0000-0000-0000-000000000000}"/>
          </ac:picMkLst>
        </pc:picChg>
      </pc:sldChg>
      <pc:sldChg chg="modSp">
        <pc:chgData name="Eunmin Go" userId="5b2b22f32a057ed2" providerId="Windows Live" clId="Web-{B3922C3E-1068-4CFF-B881-17D3B0D3BA8F}" dt="2018-01-08T00:38:10.336" v="32"/>
        <pc:sldMkLst>
          <pc:docMk/>
          <pc:sldMk cId="1733469804" sldId="274"/>
        </pc:sldMkLst>
        <pc:spChg chg="mod">
          <ac:chgData name="Eunmin Go" userId="5b2b22f32a057ed2" providerId="Windows Live" clId="Web-{B3922C3E-1068-4CFF-B881-17D3B0D3BA8F}" dt="2018-01-08T00:38:10.336" v="32"/>
          <ac:spMkLst>
            <pc:docMk/>
            <pc:sldMk cId="1733469804" sldId="274"/>
            <ac:spMk id="3" creationId="{00000000-0000-0000-0000-000000000000}"/>
          </ac:spMkLst>
        </pc:spChg>
        <pc:spChg chg="mod">
          <ac:chgData name="Eunmin Go" userId="5b2b22f32a057ed2" providerId="Windows Live" clId="Web-{B3922C3E-1068-4CFF-B881-17D3B0D3BA8F}" dt="2018-01-08T00:36:56.380" v="0"/>
          <ac:spMkLst>
            <pc:docMk/>
            <pc:sldMk cId="1733469804" sldId="274"/>
            <ac:spMk id="4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pPr/>
              <a:t>2018-01-08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F6E6CC-EE0E-42D9-8A7A-C8019005D48C}" type="datetimeFigureOut">
              <a:rPr lang="ko-KR" altLang="en-US" smtClean="0"/>
              <a:pPr/>
              <a:t>2018-01-08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71571-F882-409C-9407-3953A35CF9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288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defRPr lang="ko-KR" altLang="en-US"/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아리따-돋움(TTF)-Medium"/>
                <a:ea typeface="아리따-돋움(TTF)-Medium"/>
                <a:cs typeface="함초롬돋움"/>
              </a:rPr>
              <a:t>조장 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  <a:latin typeface="아리따-돋움(TTF)-Medium"/>
                <a:ea typeface="아리따-돋움(TTF)-Medium"/>
                <a:cs typeface="함초롬돋움"/>
              </a:rPr>
              <a:t>2013100062 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아리따-돋움(TTF)-Medium"/>
                <a:ea typeface="아리따-돋움(TTF)-Medium"/>
                <a:cs typeface="함초롬돋움"/>
              </a:rPr>
              <a:t>박정안</a:t>
            </a:r>
          </a:p>
          <a:p>
            <a:pPr algn="l">
              <a:defRPr lang="ko-KR" altLang="en-US"/>
            </a:pP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  <a:latin typeface="아리따-돋움(TTF)-Medium"/>
                <a:ea typeface="아리따-돋움(TTF)-Medium"/>
                <a:cs typeface="함초롬돋움"/>
              </a:rPr>
              <a:t>2008120367 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아리따-돋움(TTF)-Medium"/>
                <a:ea typeface="아리따-돋움(TTF)-Medium"/>
                <a:cs typeface="함초롬돋움"/>
              </a:rPr>
              <a:t>여인용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아리따-돋움(TTF)-Medium"/>
              <a:ea typeface="아리따-돋움(TTF)-Medium"/>
              <a:cs typeface="함초롬돋움"/>
            </a:endParaRPr>
          </a:p>
          <a:p>
            <a:pPr algn="l">
              <a:defRPr lang="ko-KR" altLang="en-US"/>
            </a:pP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  <a:latin typeface="아리따-돋움(TTF)-Medium"/>
                <a:ea typeface="아리따-돋움(TTF)-Medium"/>
                <a:cs typeface="함초롬돋움"/>
              </a:rPr>
              <a:t>2013120421 </a:t>
            </a:r>
            <a:r>
              <a:rPr lang="ko-KR" altLang="en-US" sz="1200" dirty="0" err="1">
                <a:solidFill>
                  <a:prstClr val="white">
                    <a:lumMod val="50000"/>
                  </a:prstClr>
                </a:solidFill>
                <a:latin typeface="아리따-돋움(TTF)-Medium"/>
                <a:ea typeface="아리따-돋움(TTF)-Medium"/>
                <a:cs typeface="함초롬돋움"/>
              </a:rPr>
              <a:t>가개운</a:t>
            </a:r>
            <a:endParaRPr lang="ko-KR" altLang="en-US" sz="1200" dirty="0">
              <a:solidFill>
                <a:prstClr val="white">
                  <a:lumMod val="50000"/>
                </a:prstClr>
              </a:solidFill>
              <a:latin typeface="아리따-돋움(TTF)-Medium"/>
              <a:ea typeface="아리따-돋움(TTF)-Medium"/>
              <a:cs typeface="함초롬돋움"/>
            </a:endParaRPr>
          </a:p>
          <a:p>
            <a:pPr algn="l">
              <a:defRPr lang="ko-KR" altLang="en-US"/>
            </a:pP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  <a:latin typeface="아리따-돋움(TTF)-Medium"/>
                <a:ea typeface="아리따-돋움(TTF)-Medium"/>
                <a:cs typeface="함초롬돋움"/>
              </a:rPr>
              <a:t>2014020314 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아리따-돋움(TTF)-Medium"/>
                <a:ea typeface="아리따-돋움(TTF)-Medium"/>
                <a:cs typeface="함초롬돋움"/>
              </a:rPr>
              <a:t>양희진</a:t>
            </a:r>
          </a:p>
          <a:p>
            <a:pPr algn="l">
              <a:defRPr lang="ko-KR" altLang="en-US"/>
            </a:pP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  <a:latin typeface="아리따-돋움(TTF)-Medium"/>
                <a:ea typeface="아리따-돋움(TTF)-Medium"/>
                <a:cs typeface="함초롬돋움"/>
              </a:rPr>
              <a:t>2014020269 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  <a:latin typeface="아리따-돋움(TTF)-Medium"/>
                <a:ea typeface="아리따-돋움(TTF)-Medium"/>
                <a:cs typeface="함초롬돋움"/>
              </a:rPr>
              <a:t>이성우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1571-F882-409C-9407-3953A35CF95B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035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ko-KR" altLang="en-US" dirty="0" err="1"/>
              <a:t>옴니채널의</a:t>
            </a:r>
            <a:r>
              <a:rPr lang="ko-KR" altLang="en-US" dirty="0"/>
              <a:t> 장점을 알아보겠습니다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>
                <a:effectLst/>
              </a:rPr>
              <a:t>각각의 채널은 일관된 커뮤니케이션을 제공한다는 것입니다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소비자가 어떤 채널을 이용하던지 하나의 매장을 이용하는 것처럼 느끼도록 일관된 고객경험을 제공하고</a:t>
            </a:r>
            <a:r>
              <a:rPr lang="en-US" altLang="ko-KR" dirty="0">
                <a:effectLst/>
              </a:rPr>
              <a:t>,</a:t>
            </a:r>
            <a:r>
              <a:rPr lang="ko-KR" altLang="en-US" dirty="0">
                <a:effectLst/>
              </a:rPr>
              <a:t> 온라인이나 오프라인이나 같은 상품과 서비스를 같은 가격에 구입할 수는 쇼핑환경이 만들어집니다</a:t>
            </a:r>
            <a:r>
              <a:rPr lang="en-US" altLang="ko-KR" dirty="0">
                <a:effectLst/>
              </a:rPr>
              <a:t>. 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정보기술과 </a:t>
            </a:r>
            <a:r>
              <a:rPr lang="ko-KR" altLang="en-US" dirty="0" err="1"/>
              <a:t>빅데이터와</a:t>
            </a:r>
            <a:r>
              <a:rPr lang="ko-KR" altLang="en-US" dirty="0"/>
              <a:t> 연계하여 개별화된 마케팅이 증가했다는 것입니다</a:t>
            </a:r>
            <a:r>
              <a:rPr lang="en-US" altLang="ko-KR" dirty="0"/>
              <a:t>. </a:t>
            </a:r>
            <a:r>
              <a:rPr lang="ko-KR" altLang="en-US" dirty="0"/>
              <a:t>유통 업체는 그 동안 쌓아놓은 고객들의 데이터베이스를 활용하여 소비자의 성향을 분석해 적절한 제품을 추천해주고 소비자의 위치에 따라 매장정보와 할인정보를 주는 개별적인 마케팅을 할 수 있게 되었습니다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</a:t>
            </a:r>
            <a:r>
              <a:rPr lang="en-US" altLang="ko-KR" baseline="0" dirty="0"/>
              <a:t> </a:t>
            </a:r>
            <a:r>
              <a:rPr lang="ko-KR" altLang="en-US" baseline="0" dirty="0"/>
              <a:t>인터넷으로 주문한 물건을 본사에서 보내지 않고 고객의 집과 가장 가까운 매장에서 배송하거나 아예 고객이 매장에 들려 가져가기 때문에 유통비용이 감소합니다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1571-F882-409C-9407-3953A35CF95B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517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ko-KR" altLang="en-US" dirty="0" err="1"/>
              <a:t>옴니채널의</a:t>
            </a:r>
            <a:r>
              <a:rPr lang="ko-KR" altLang="en-US" dirty="0"/>
              <a:t> 장점을 알아보겠습니다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>
                <a:effectLst/>
              </a:rPr>
              <a:t>각각의 채널은 일관된 커뮤니케이션을 제공한다는 것입니다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소비자가 어떤 채널을 이용하던지 하나의 매장을 이용하는 것처럼 느끼도록 일관된 고객경험을 제공하고</a:t>
            </a:r>
            <a:r>
              <a:rPr lang="en-US" altLang="ko-KR" dirty="0">
                <a:effectLst/>
              </a:rPr>
              <a:t>,</a:t>
            </a:r>
            <a:r>
              <a:rPr lang="ko-KR" altLang="en-US" dirty="0">
                <a:effectLst/>
              </a:rPr>
              <a:t> 온라인이나 오프라인이나 같은 상품과 서비스를 같은 가격에 구입할 수는 쇼핑환경이 만들어집니다</a:t>
            </a:r>
            <a:r>
              <a:rPr lang="en-US" altLang="ko-KR" dirty="0">
                <a:effectLst/>
              </a:rPr>
              <a:t>. 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정보기술과 </a:t>
            </a:r>
            <a:r>
              <a:rPr lang="ko-KR" altLang="en-US" dirty="0" err="1"/>
              <a:t>빅데이터와</a:t>
            </a:r>
            <a:r>
              <a:rPr lang="ko-KR" altLang="en-US" dirty="0"/>
              <a:t> 연계하여 개별화된 마케팅이 증가했다는 것입니다</a:t>
            </a:r>
            <a:r>
              <a:rPr lang="en-US" altLang="ko-KR" dirty="0"/>
              <a:t>. </a:t>
            </a:r>
            <a:r>
              <a:rPr lang="ko-KR" altLang="en-US" dirty="0"/>
              <a:t>유통 업체는 그 동안 쌓아놓은 고객들의 데이터베이스를 활용하여 소비자의 성향을 분석해 적절한 제품을 추천해주고 소비자의 위치에 따라 매장정보와 할인정보를 주는 개별적인 마케팅을 할 수 있게 되었습니다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</a:t>
            </a:r>
            <a:r>
              <a:rPr lang="en-US" altLang="ko-KR" baseline="0" dirty="0"/>
              <a:t> </a:t>
            </a:r>
            <a:r>
              <a:rPr lang="ko-KR" altLang="en-US" baseline="0" dirty="0"/>
              <a:t>인터넷으로 주문한 물건을 본사에서 보내지 않고 고객의 집과 가장 가까운 매장에서 배송하거나 아예 고객이 매장에 들려 가져가기 때문에 유통비용이 감소합니다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1571-F882-409C-9407-3953A35CF95B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517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ko-KR" altLang="en-US" dirty="0" err="1"/>
              <a:t>옴니채널의</a:t>
            </a:r>
            <a:r>
              <a:rPr lang="ko-KR" altLang="en-US" dirty="0"/>
              <a:t> 장점을 알아보겠습니다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>
                <a:effectLst/>
              </a:rPr>
              <a:t>각각의 채널은 일관된 커뮤니케이션을 제공한다는 것입니다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소비자가 어떤 채널을 이용하던지 하나의 매장을 이용하는 것처럼 느끼도록 일관된 고객경험을 제공하고</a:t>
            </a:r>
            <a:r>
              <a:rPr lang="en-US" altLang="ko-KR" dirty="0">
                <a:effectLst/>
              </a:rPr>
              <a:t>,</a:t>
            </a:r>
            <a:r>
              <a:rPr lang="ko-KR" altLang="en-US" dirty="0">
                <a:effectLst/>
              </a:rPr>
              <a:t> 온라인이나 오프라인이나 같은 상품과 서비스를 같은 가격에 구입할 수는 쇼핑환경이 만들어집니다</a:t>
            </a:r>
            <a:r>
              <a:rPr lang="en-US" altLang="ko-KR" dirty="0">
                <a:effectLst/>
              </a:rPr>
              <a:t>. 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정보기술과 </a:t>
            </a:r>
            <a:r>
              <a:rPr lang="ko-KR" altLang="en-US" dirty="0" err="1"/>
              <a:t>빅데이터와</a:t>
            </a:r>
            <a:r>
              <a:rPr lang="ko-KR" altLang="en-US" dirty="0"/>
              <a:t> 연계하여 개별화된 마케팅이 증가했다는 것입니다</a:t>
            </a:r>
            <a:r>
              <a:rPr lang="en-US" altLang="ko-KR" dirty="0"/>
              <a:t>. </a:t>
            </a:r>
            <a:r>
              <a:rPr lang="ko-KR" altLang="en-US" dirty="0"/>
              <a:t>유통 업체는 그 동안 쌓아놓은 고객들의 데이터베이스를 활용하여 소비자의 성향을 분석해 적절한 제품을 추천해주고 소비자의 위치에 따라 매장정보와 할인정보를 주는 개별적인 마케팅을 할 수 있게 되었습니다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</a:t>
            </a:r>
            <a:r>
              <a:rPr lang="en-US" altLang="ko-KR" baseline="0" dirty="0"/>
              <a:t> </a:t>
            </a:r>
            <a:r>
              <a:rPr lang="ko-KR" altLang="en-US" baseline="0" dirty="0"/>
              <a:t>인터넷으로 주문한 물건을 본사에서 보내지 않고 고객의 집과 가장 가까운 매장에서 배송하거나 아예 고객이 매장에 들려 가져가기 때문에 유통비용이 감소합니다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1571-F882-409C-9407-3953A35CF95B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517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   이런 </a:t>
            </a:r>
            <a:r>
              <a:rPr lang="ko-KR" altLang="en-US" dirty="0" err="1">
                <a:effectLst/>
              </a:rPr>
              <a:t>옴니채널을</a:t>
            </a:r>
            <a:r>
              <a:rPr lang="ko-KR" altLang="en-US" dirty="0">
                <a:effectLst/>
              </a:rPr>
              <a:t> 기업의 핵심전략으로 내세우는 곳이 바로 </a:t>
            </a:r>
            <a:r>
              <a:rPr lang="ko-KR" altLang="en-US" dirty="0" err="1">
                <a:effectLst/>
              </a:rPr>
              <a:t>롯데입니다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 err="1">
                <a:effectLst/>
              </a:rPr>
              <a:t>롯데그룹의</a:t>
            </a:r>
            <a:r>
              <a:rPr lang="ko-KR" altLang="en-US" dirty="0">
                <a:effectLst/>
              </a:rPr>
              <a:t> 유통분야에는 백화점</a:t>
            </a:r>
            <a:r>
              <a:rPr lang="en-US" altLang="ko-KR" dirty="0">
                <a:effectLst/>
              </a:rPr>
              <a:t>,</a:t>
            </a:r>
            <a:r>
              <a:rPr lang="en-US" altLang="ko-KR" baseline="0" dirty="0">
                <a:effectLst/>
              </a:rPr>
              <a:t> </a:t>
            </a:r>
            <a:r>
              <a:rPr lang="ko-KR" altLang="en-US" baseline="0" dirty="0" err="1">
                <a:effectLst/>
              </a:rPr>
              <a:t>마트</a:t>
            </a:r>
            <a:r>
              <a:rPr lang="en-US" altLang="ko-KR" baseline="0" dirty="0">
                <a:effectLst/>
              </a:rPr>
              <a:t>, </a:t>
            </a:r>
            <a:r>
              <a:rPr lang="ko-KR" altLang="en-US" baseline="0" dirty="0">
                <a:effectLst/>
              </a:rPr>
              <a:t>슈퍼</a:t>
            </a:r>
            <a:r>
              <a:rPr lang="en-US" altLang="ko-KR" baseline="0" dirty="0">
                <a:effectLst/>
              </a:rPr>
              <a:t>, </a:t>
            </a:r>
            <a:r>
              <a:rPr lang="ko-KR" altLang="en-US" baseline="0" dirty="0" err="1">
                <a:effectLst/>
              </a:rPr>
              <a:t>온라인몰</a:t>
            </a:r>
            <a:r>
              <a:rPr lang="en-US" altLang="ko-KR" baseline="0" dirty="0">
                <a:effectLst/>
              </a:rPr>
              <a:t> </a:t>
            </a:r>
            <a:r>
              <a:rPr lang="ko-KR" altLang="en-US" baseline="0" dirty="0" err="1">
                <a:effectLst/>
              </a:rPr>
              <a:t>롯데닷컴과</a:t>
            </a:r>
            <a:r>
              <a:rPr lang="ko-KR" altLang="en-US" baseline="0" dirty="0">
                <a:effectLst/>
              </a:rPr>
              <a:t> 같이 우리에게 이미 친숙한 유통브랜드들이 많습니다</a:t>
            </a:r>
            <a:r>
              <a:rPr lang="en-US" altLang="ko-KR" baseline="0" dirty="0">
                <a:effectLst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>
                <a:effectLst/>
              </a:rPr>
              <a:t>   그러나 유통업계는 위기를 맞이하게 됩니다</a:t>
            </a:r>
            <a:r>
              <a:rPr lang="en-US" altLang="ko-KR" baseline="0" dirty="0">
                <a:effectLst/>
              </a:rPr>
              <a:t>. </a:t>
            </a:r>
            <a:r>
              <a:rPr lang="ko-KR" altLang="en-US" baseline="0" dirty="0">
                <a:effectLst/>
              </a:rPr>
              <a:t>매장에서 상품을 보고 구입은 가격비교를 한 후 가장 저렴한 사이트에서 하는 </a:t>
            </a:r>
            <a:r>
              <a:rPr lang="ko-KR" altLang="en-US" baseline="0" dirty="0" err="1">
                <a:effectLst/>
              </a:rPr>
              <a:t>쇼루밍족의</a:t>
            </a:r>
            <a:r>
              <a:rPr lang="ko-KR" altLang="en-US" baseline="0" dirty="0">
                <a:effectLst/>
              </a:rPr>
              <a:t> 증가 때문입니다</a:t>
            </a:r>
            <a:r>
              <a:rPr lang="en-US" altLang="ko-KR" baseline="0" dirty="0">
                <a:effectLst/>
              </a:rPr>
              <a:t>.</a:t>
            </a:r>
            <a:r>
              <a:rPr lang="ko-KR" altLang="en-US" baseline="0" dirty="0">
                <a:effectLst/>
              </a:rPr>
              <a:t> </a:t>
            </a:r>
            <a:r>
              <a:rPr lang="ko-KR" altLang="en-US" baseline="0" dirty="0" err="1">
                <a:effectLst/>
              </a:rPr>
              <a:t>롯데그룹은</a:t>
            </a:r>
            <a:r>
              <a:rPr lang="ko-KR" altLang="en-US" baseline="0" dirty="0">
                <a:effectLst/>
              </a:rPr>
              <a:t> 기존의 유통방식을 고수하다가는 더 이상 성장하는데 한계가 있을 뿐 아니라 경쟁력도 잃을 것으로 판단하고 </a:t>
            </a:r>
            <a:r>
              <a:rPr lang="ko-KR" altLang="en-US" baseline="0" dirty="0" err="1">
                <a:effectLst/>
              </a:rPr>
              <a:t>신유통전략으로</a:t>
            </a:r>
            <a:r>
              <a:rPr lang="ko-KR" altLang="en-US" baseline="0" dirty="0">
                <a:effectLst/>
              </a:rPr>
              <a:t> 맞서는데 신유통의 핵심은 바로 </a:t>
            </a:r>
            <a:r>
              <a:rPr lang="ko-KR" altLang="en-US" baseline="0" dirty="0" err="1">
                <a:effectLst/>
              </a:rPr>
              <a:t>옴니채널입니다</a:t>
            </a:r>
            <a:r>
              <a:rPr lang="en-US" altLang="ko-KR" baseline="0" dirty="0">
                <a:effectLst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ffectLst/>
              </a:rPr>
              <a:t>   올해 초 </a:t>
            </a:r>
            <a:r>
              <a:rPr lang="ko-KR" altLang="en-US" dirty="0" err="1">
                <a:effectLst/>
              </a:rPr>
              <a:t>롯데그룹은</a:t>
            </a:r>
            <a:r>
              <a:rPr lang="ko-KR" altLang="en-US" dirty="0">
                <a:effectLst/>
              </a:rPr>
              <a:t> 사상 최대 규모인 </a:t>
            </a:r>
            <a:r>
              <a:rPr lang="en-US" altLang="ko-KR" dirty="0">
                <a:effectLst/>
              </a:rPr>
              <a:t>7</a:t>
            </a:r>
            <a:r>
              <a:rPr lang="ko-KR" altLang="en-US" dirty="0">
                <a:effectLst/>
              </a:rPr>
              <a:t>조</a:t>
            </a:r>
            <a:r>
              <a:rPr lang="en-US" altLang="ko-KR" dirty="0">
                <a:effectLst/>
              </a:rPr>
              <a:t>5000</a:t>
            </a:r>
            <a:r>
              <a:rPr lang="ko-KR" altLang="en-US" dirty="0" err="1">
                <a:effectLst/>
              </a:rPr>
              <a:t>억원</a:t>
            </a:r>
            <a:r>
              <a:rPr lang="ko-KR" altLang="en-US" dirty="0">
                <a:effectLst/>
              </a:rPr>
              <a:t> 투자계획을</a:t>
            </a:r>
            <a:r>
              <a:rPr lang="ko-KR" altLang="en-US" baseline="0" dirty="0">
                <a:effectLst/>
              </a:rPr>
              <a:t> 발표했는데 그 중 유통분야 </a:t>
            </a:r>
            <a:r>
              <a:rPr lang="ko-KR" altLang="en-US" baseline="0" dirty="0" err="1">
                <a:effectLst/>
              </a:rPr>
              <a:t>옴니채널</a:t>
            </a:r>
            <a:r>
              <a:rPr lang="ko-KR" altLang="en-US" baseline="0" dirty="0">
                <a:effectLst/>
              </a:rPr>
              <a:t> 구축을 위해 가장 많은 </a:t>
            </a:r>
            <a:r>
              <a:rPr lang="en-US" altLang="ko-KR" baseline="0" dirty="0">
                <a:effectLst/>
              </a:rPr>
              <a:t>3</a:t>
            </a:r>
            <a:r>
              <a:rPr lang="ko-KR" altLang="en-US" baseline="0" dirty="0">
                <a:effectLst/>
              </a:rPr>
              <a:t>조 </a:t>
            </a:r>
            <a:r>
              <a:rPr lang="en-US" altLang="ko-KR" baseline="0" dirty="0">
                <a:effectLst/>
              </a:rPr>
              <a:t>4000</a:t>
            </a:r>
            <a:r>
              <a:rPr lang="ko-KR" altLang="en-US" baseline="0" dirty="0" err="1">
                <a:effectLst/>
              </a:rPr>
              <a:t>억원을</a:t>
            </a:r>
            <a:r>
              <a:rPr lang="ko-KR" altLang="en-US" baseline="0" dirty="0">
                <a:effectLst/>
              </a:rPr>
              <a:t> 투자하기로 결정했습니다</a:t>
            </a:r>
            <a:r>
              <a:rPr lang="en-US" altLang="ko-KR" baseline="0" dirty="0">
                <a:effectLst/>
              </a:rPr>
              <a:t>.</a:t>
            </a:r>
            <a:r>
              <a:rPr lang="ko-KR" altLang="en-US" dirty="0" err="1">
                <a:effectLst/>
              </a:rPr>
              <a:t>롯데의</a:t>
            </a:r>
            <a:r>
              <a:rPr lang="ko-KR" altLang="en-US" dirty="0">
                <a:effectLst/>
              </a:rPr>
              <a:t> 신동빈 회장은 </a:t>
            </a:r>
            <a:r>
              <a:rPr lang="ko-KR" altLang="en-US" dirty="0" err="1">
                <a:effectLst/>
              </a:rPr>
              <a:t>옴니채널</a:t>
            </a:r>
            <a:r>
              <a:rPr lang="ko-KR" altLang="en-US" dirty="0">
                <a:effectLst/>
              </a:rPr>
              <a:t> 운영위원회를 작년 </a:t>
            </a:r>
            <a:r>
              <a:rPr lang="en-US" altLang="ko-KR" dirty="0">
                <a:effectLst/>
              </a:rPr>
              <a:t>9</a:t>
            </a:r>
            <a:r>
              <a:rPr lang="ko-KR" altLang="en-US" dirty="0">
                <a:effectLst/>
              </a:rPr>
              <a:t>월부터 직접 주재하면서 </a:t>
            </a:r>
            <a:r>
              <a:rPr lang="ko-KR" altLang="en-US" dirty="0" err="1">
                <a:effectLst/>
              </a:rPr>
              <a:t>롯데그룹</a:t>
            </a:r>
            <a:r>
              <a:rPr lang="ko-KR" altLang="en-US" dirty="0">
                <a:effectLst/>
              </a:rPr>
              <a:t> 내 </a:t>
            </a:r>
            <a:r>
              <a:rPr lang="en-US" altLang="ko-KR" dirty="0">
                <a:effectLst/>
              </a:rPr>
              <a:t>19</a:t>
            </a:r>
            <a:r>
              <a:rPr lang="ko-KR" altLang="en-US" dirty="0">
                <a:effectLst/>
              </a:rPr>
              <a:t>개 계열사 대표와 모여 </a:t>
            </a:r>
            <a:r>
              <a:rPr lang="ko-KR" altLang="en-US" dirty="0" err="1">
                <a:effectLst/>
              </a:rPr>
              <a:t>옴니채널의</a:t>
            </a:r>
            <a:r>
              <a:rPr lang="ko-KR" altLang="en-US" dirty="0">
                <a:effectLst/>
              </a:rPr>
              <a:t> 성과를 점검하고 앞으로의 유통전략을 논의하고 있습니다</a:t>
            </a:r>
            <a:r>
              <a:rPr lang="en-US" altLang="ko-KR" dirty="0">
                <a:effectLst/>
              </a:rPr>
              <a:t>.</a:t>
            </a:r>
            <a:r>
              <a:rPr lang="ko-KR" altLang="en-US" dirty="0">
                <a:effectLst/>
              </a:rPr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1571-F882-409C-9407-3953A35CF95B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922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롯데</a:t>
            </a:r>
            <a:r>
              <a:rPr lang="ko-KR" altLang="en-US" dirty="0"/>
              <a:t> </a:t>
            </a:r>
            <a:r>
              <a:rPr lang="ko-KR" altLang="en-US" dirty="0" err="1"/>
              <a:t>스마트픽은</a:t>
            </a:r>
            <a:r>
              <a:rPr lang="ko-KR" altLang="en-US" dirty="0"/>
              <a:t> 업계의 뜨거운 감자인 </a:t>
            </a:r>
            <a:r>
              <a:rPr lang="en-US" altLang="ko-KR" dirty="0"/>
              <a:t>‘</a:t>
            </a:r>
            <a:r>
              <a:rPr lang="ko-KR" altLang="en-US" dirty="0"/>
              <a:t>배송</a:t>
            </a:r>
            <a:r>
              <a:rPr lang="en-US" altLang="ko-KR" dirty="0"/>
              <a:t>’</a:t>
            </a:r>
            <a:r>
              <a:rPr lang="ko-KR" altLang="en-US" dirty="0"/>
              <a:t>의 한계를 극복했다는 점에서 주목 받고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물류와 배송과정을 생략하고 상품을 수령하는 새로운 방법을 제시함으로써 여타 기업과 차별화를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실제로 </a:t>
            </a:r>
            <a:r>
              <a:rPr lang="ko-KR" altLang="en-US" dirty="0" err="1"/>
              <a:t>스마트픽의</a:t>
            </a:r>
            <a:r>
              <a:rPr lang="ko-KR" altLang="en-US" dirty="0"/>
              <a:t> 주 이용고객은 점심 직전 시간대와 퇴근길에 짬을 내 쇼핑하는 직장인이다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고객분석 결과 픽업을 가장 많이</a:t>
            </a:r>
            <a:r>
              <a:rPr lang="ko-KR" altLang="en-US" baseline="0" dirty="0"/>
              <a:t> 하는 시간대는 퇴근 무렵과 점심 직전인 것으로 나타났다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점심 약속에 앞서 주문한 물건을 찾으러 가거나</a:t>
            </a:r>
            <a:r>
              <a:rPr lang="en-US" altLang="ko-KR" baseline="0" dirty="0"/>
              <a:t>, </a:t>
            </a:r>
            <a:r>
              <a:rPr lang="ko-KR" altLang="en-US" baseline="0" dirty="0"/>
              <a:t>퇴근 후에 픽업을 하는 것으로 보인다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의류</a:t>
            </a:r>
            <a:r>
              <a:rPr lang="en-US" altLang="ko-KR" baseline="0" dirty="0"/>
              <a:t>, </a:t>
            </a:r>
            <a:r>
              <a:rPr lang="ko-KR" altLang="en-US" baseline="0" dirty="0"/>
              <a:t>신발 등 시험착용이 필요한 상품은 얼마든지 입고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신어볼 수 있으며 사이즈가 맞지 않거나 색상을 바꾸고 싶다면 그 자리에서 교환이 가능하다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즉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스마트픽을</a:t>
            </a:r>
            <a:r>
              <a:rPr lang="ko-KR" altLang="en-US" baseline="0" dirty="0"/>
              <a:t> 이용하면 온라인쇼핑의 불편</a:t>
            </a:r>
            <a:r>
              <a:rPr lang="en-US" altLang="ko-KR" baseline="0" dirty="0"/>
              <a:t>, </a:t>
            </a:r>
            <a:r>
              <a:rPr lang="ko-KR" altLang="en-US" baseline="0" dirty="0"/>
              <a:t>불만사항으로 지적되던 배송 후 교환</a:t>
            </a:r>
            <a:r>
              <a:rPr lang="en-US" altLang="ko-KR" baseline="0" dirty="0"/>
              <a:t>, </a:t>
            </a:r>
            <a:r>
              <a:rPr lang="ko-KR" altLang="en-US" baseline="0" dirty="0"/>
              <a:t>환불의 번거로움을 경험하지 않아도 된다는 의미다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1571-F882-409C-9407-3953A35CF95B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온라인 구매의 주요 장점으로 볼 수 있는 할인 쿠폰 지급</a:t>
            </a:r>
            <a:r>
              <a:rPr lang="en-US" altLang="ko-KR" dirty="0"/>
              <a:t>, </a:t>
            </a:r>
            <a:r>
              <a:rPr lang="ko-KR" altLang="en-US" dirty="0"/>
              <a:t>다양한 리뷰 접근과</a:t>
            </a:r>
            <a:endParaRPr lang="en-US" altLang="ko-KR" dirty="0"/>
          </a:p>
          <a:p>
            <a:r>
              <a:rPr lang="ko-KR" altLang="en-US" dirty="0"/>
              <a:t>오프라인 구매가 갖고 있는 즉시 상품을 수령할 수 있는 장점을 통합하여 적용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상품 상태에 따라 즉시 교환</a:t>
            </a:r>
            <a:r>
              <a:rPr lang="en-US" altLang="ko-KR" dirty="0"/>
              <a:t>, </a:t>
            </a:r>
            <a:r>
              <a:rPr lang="ko-KR" altLang="en-US" dirty="0"/>
              <a:t>환불도 쉽게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1571-F882-409C-9407-3953A35CF95B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온라인 구매의 주요 장점으로 볼 수 있는 할인 쿠폰 지급</a:t>
            </a:r>
            <a:r>
              <a:rPr lang="en-US" altLang="ko-KR" dirty="0"/>
              <a:t>, </a:t>
            </a:r>
            <a:r>
              <a:rPr lang="ko-KR" altLang="en-US" dirty="0"/>
              <a:t>다양한 리뷰 접근과</a:t>
            </a:r>
            <a:endParaRPr lang="en-US" altLang="ko-KR" dirty="0"/>
          </a:p>
          <a:p>
            <a:r>
              <a:rPr lang="ko-KR" altLang="en-US" dirty="0"/>
              <a:t>오프라인 구매가 갖고 있는 즉시 상품을 수령할 수 있는 장점을 통합하여 적용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상품 상태에 따라 즉시 교환</a:t>
            </a:r>
            <a:r>
              <a:rPr lang="en-US" altLang="ko-KR" dirty="0"/>
              <a:t>, </a:t>
            </a:r>
            <a:r>
              <a:rPr lang="ko-KR" altLang="en-US" dirty="0"/>
              <a:t>환불도 쉽게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1571-F882-409C-9407-3953A35CF95B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온라인 구매의 주요 장점으로 볼 수 있는 할인 쿠폰 지급</a:t>
            </a:r>
            <a:r>
              <a:rPr lang="en-US" altLang="ko-KR" dirty="0"/>
              <a:t>, </a:t>
            </a:r>
            <a:r>
              <a:rPr lang="ko-KR" altLang="en-US" dirty="0"/>
              <a:t>다양한 리뷰 접근과</a:t>
            </a:r>
            <a:endParaRPr lang="en-US" altLang="ko-KR" dirty="0"/>
          </a:p>
          <a:p>
            <a:r>
              <a:rPr lang="ko-KR" altLang="en-US" dirty="0"/>
              <a:t>오프라인 구매가 갖고 있는 즉시 상품을 수령할 수 있는 장점을 통합하여 적용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상품 상태에 따라 즉시 교환</a:t>
            </a:r>
            <a:r>
              <a:rPr lang="en-US" altLang="ko-KR" dirty="0"/>
              <a:t>, </a:t>
            </a:r>
            <a:r>
              <a:rPr lang="ko-KR" altLang="en-US" dirty="0"/>
              <a:t>환불도 쉽게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1571-F882-409C-9407-3953A35CF95B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None/>
            </a:pPr>
            <a:r>
              <a:rPr lang="en-US" altLang="ko-KR" dirty="0"/>
              <a:t>1. </a:t>
            </a:r>
            <a:r>
              <a:rPr lang="ko-KR" altLang="en-US" dirty="0" err="1"/>
              <a:t>비콘은</a:t>
            </a:r>
            <a:r>
              <a:rPr lang="ko-KR" altLang="en-US" dirty="0"/>
              <a:t> 무선송신소</a:t>
            </a:r>
            <a:r>
              <a:rPr lang="en-US" altLang="ko-KR" dirty="0"/>
              <a:t>, </a:t>
            </a:r>
            <a:r>
              <a:rPr lang="ko-KR" altLang="en-US" dirty="0"/>
              <a:t>신호등</a:t>
            </a:r>
            <a:r>
              <a:rPr lang="en-US" altLang="ko-KR" dirty="0"/>
              <a:t>, </a:t>
            </a:r>
            <a:r>
              <a:rPr lang="ko-KR" altLang="en-US" dirty="0"/>
              <a:t>봉화라는 사전적</a:t>
            </a:r>
            <a:r>
              <a:rPr lang="ko-KR" altLang="en-US" baseline="0" dirty="0"/>
              <a:t> 의미를 가지고 있고</a:t>
            </a:r>
            <a:r>
              <a:rPr lang="en-US" altLang="ko-KR" baseline="0" dirty="0"/>
              <a:t>, </a:t>
            </a:r>
          </a:p>
          <a:p>
            <a:pPr>
              <a:buFont typeface="Arial" pitchFamily="34" charset="0"/>
              <a:buNone/>
            </a:pPr>
            <a:r>
              <a:rPr lang="en-US" altLang="ko-KR" baseline="0" dirty="0"/>
              <a:t>2. </a:t>
            </a:r>
            <a:r>
              <a:rPr lang="ko-KR" altLang="en-US" baseline="0" dirty="0"/>
              <a:t>기존의 </a:t>
            </a:r>
            <a:r>
              <a:rPr lang="ko-KR" altLang="en-US" baseline="0" dirty="0" err="1"/>
              <a:t>블루투스와는</a:t>
            </a:r>
            <a:r>
              <a:rPr lang="ko-KR" altLang="en-US" baseline="0" dirty="0"/>
              <a:t> 다르게 </a:t>
            </a:r>
            <a:r>
              <a:rPr lang="ko-KR" altLang="en-US" baseline="0" dirty="0" err="1"/>
              <a:t>페어링</a:t>
            </a:r>
            <a:r>
              <a:rPr lang="ko-KR" altLang="en-US" baseline="0" dirty="0"/>
              <a:t> 즉</a:t>
            </a:r>
            <a:r>
              <a:rPr lang="en-US" altLang="ko-KR" baseline="0" dirty="0"/>
              <a:t>, Device</a:t>
            </a:r>
            <a:r>
              <a:rPr lang="ko-KR" altLang="en-US" baseline="0" dirty="0"/>
              <a:t>간의 연결</a:t>
            </a:r>
            <a:r>
              <a:rPr lang="en-US" altLang="ko-KR" baseline="0" dirty="0"/>
              <a:t>(Connection)</a:t>
            </a:r>
            <a:r>
              <a:rPr lang="ko-KR" altLang="en-US" baseline="0" dirty="0"/>
              <a:t>이 필요가 없습니다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다른 기기와의 연결을 하지 않고 자신의 신호를 스마트에 송신만 하게 됨으로써 전력소비가 작습니다</a:t>
            </a:r>
            <a:r>
              <a:rPr lang="en-US" altLang="ko-KR" baseline="0" dirty="0"/>
              <a:t>. </a:t>
            </a:r>
          </a:p>
          <a:p>
            <a:pPr>
              <a:buFont typeface="Arial" pitchFamily="34" charset="0"/>
              <a:buNone/>
            </a:pPr>
            <a:r>
              <a:rPr lang="ko-KR" altLang="en-US" baseline="0" dirty="0"/>
              <a:t>장점은 </a:t>
            </a:r>
            <a:r>
              <a:rPr lang="ko-KR" altLang="en-US" baseline="0" dirty="0" err="1"/>
              <a:t>모바일</a:t>
            </a:r>
            <a:r>
              <a:rPr lang="ko-KR" altLang="en-US" baseline="0" dirty="0"/>
              <a:t> 장비처럼 전력 소모를 </a:t>
            </a:r>
            <a:r>
              <a:rPr lang="ko-KR" altLang="en-US" baseline="0" dirty="0" err="1"/>
              <a:t>최소화해야는</a:t>
            </a:r>
            <a:r>
              <a:rPr lang="ko-KR" altLang="en-US" baseline="0" dirty="0"/>
              <a:t> 장치에서도 상시적으로 이용이 가능하고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이용하는 서비스를 간편하게 연결해 주는 것입니다</a:t>
            </a:r>
            <a:r>
              <a:rPr lang="en-US" altLang="ko-KR" baseline="0" dirty="0"/>
              <a:t>. 3. GPS</a:t>
            </a:r>
            <a:r>
              <a:rPr lang="ko-KR" altLang="en-US" baseline="0" dirty="0"/>
              <a:t>의 경우에는 사람이 실내</a:t>
            </a:r>
            <a:r>
              <a:rPr lang="en-US" altLang="ko-KR" baseline="0" dirty="0"/>
              <a:t>(</a:t>
            </a:r>
            <a:r>
              <a:rPr lang="ko-KR" altLang="en-US" baseline="0" dirty="0"/>
              <a:t>즉 건물 안</a:t>
            </a:r>
            <a:r>
              <a:rPr lang="en-US" altLang="ko-KR" baseline="0" dirty="0"/>
              <a:t>)</a:t>
            </a:r>
            <a:r>
              <a:rPr lang="ko-KR" altLang="en-US" baseline="0" dirty="0"/>
              <a:t>으로 들어가면 서비스를 받을 수 없으나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비콘의</a:t>
            </a:r>
            <a:r>
              <a:rPr lang="ko-KR" altLang="en-US" baseline="0" dirty="0"/>
              <a:t> 경우에는 실내에서도 위치 파악 및 길 안내가 가능하므로 매장에서 사용하기 적합합니다</a:t>
            </a:r>
            <a:r>
              <a:rPr lang="en-US" altLang="ko-KR" baseline="0" dirty="0"/>
              <a:t>. </a:t>
            </a:r>
          </a:p>
          <a:p>
            <a:pPr>
              <a:buFont typeface="Arial" pitchFamily="34" charset="0"/>
              <a:buNone/>
            </a:pPr>
            <a:r>
              <a:rPr lang="ko-KR" altLang="en-US" baseline="0"/>
              <a:t>비콘에는 </a:t>
            </a:r>
            <a:r>
              <a:rPr lang="ko-KR" altLang="en-US" baseline="0" dirty="0" err="1"/>
              <a:t>모바일</a:t>
            </a:r>
            <a:r>
              <a:rPr lang="ko-KR" altLang="en-US" baseline="0" dirty="0"/>
              <a:t> 장치에서 </a:t>
            </a:r>
            <a:r>
              <a:rPr lang="ko-KR" altLang="en-US" baseline="0" dirty="0" err="1"/>
              <a:t>비콘으로</a:t>
            </a:r>
            <a:r>
              <a:rPr lang="ko-KR" altLang="en-US" baseline="0" dirty="0"/>
              <a:t> 전달되는 신호의 세기에 따라 거리를 계산할 수 있는 기능이 있기 때문에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 기능을 이용해 특정한 범위 안에 있는 사람에게만 정보를 전달하는 위치 기반 서비스가 가능합니다</a:t>
            </a:r>
            <a:r>
              <a:rPr lang="en-US" altLang="ko-KR" baseline="0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1571-F882-409C-9407-3953A35CF95B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None/>
            </a:pPr>
            <a:r>
              <a:rPr lang="ko-KR" altLang="en-US" b="1" dirty="0" err="1"/>
              <a:t>비콘서비스란</a:t>
            </a:r>
            <a:r>
              <a:rPr lang="en-US" altLang="ko-KR" b="1" dirty="0"/>
              <a:t>?</a:t>
            </a:r>
            <a:r>
              <a:rPr lang="en-US" altLang="ko-KR" b="1" baseline="0" dirty="0"/>
              <a:t> </a:t>
            </a:r>
            <a:r>
              <a:rPr lang="ko-KR" altLang="en-US" b="0" dirty="0" err="1"/>
              <a:t>블루투스</a:t>
            </a:r>
            <a:r>
              <a:rPr lang="ko-KR" altLang="en-US" b="0" dirty="0"/>
              <a:t> 활용해</a:t>
            </a:r>
            <a:r>
              <a:rPr lang="en-US" altLang="ko-KR" b="0" dirty="0"/>
              <a:t>,</a:t>
            </a:r>
            <a:r>
              <a:rPr lang="en-US" altLang="ko-KR" b="0" baseline="0" dirty="0"/>
              <a:t> </a:t>
            </a:r>
            <a:r>
              <a:rPr lang="ko-KR" altLang="en-US" b="0" baseline="0" dirty="0"/>
              <a:t>설치된 단말기가 소비자 </a:t>
            </a:r>
            <a:r>
              <a:rPr lang="ko-KR" altLang="en-US" b="0" baseline="0" dirty="0" err="1"/>
              <a:t>스마트폰을</a:t>
            </a:r>
            <a:r>
              <a:rPr lang="ko-KR" altLang="en-US" b="0" baseline="0" dirty="0"/>
              <a:t> 인식해 쇼핑정보 및 </a:t>
            </a:r>
            <a:r>
              <a:rPr lang="ko-KR" altLang="en-US" b="0" baseline="0" dirty="0" err="1"/>
              <a:t>쿠폰등을</a:t>
            </a:r>
            <a:r>
              <a:rPr lang="ko-KR" altLang="en-US" b="0" baseline="0" dirty="0"/>
              <a:t> 제공하는 근거리 통신 서비스 입니다</a:t>
            </a:r>
            <a:r>
              <a:rPr lang="en-US" altLang="ko-KR" b="0" baseline="0" dirty="0"/>
              <a:t>. </a:t>
            </a:r>
          </a:p>
          <a:p>
            <a:pPr>
              <a:buFont typeface="Arial" pitchFamily="34" charset="0"/>
              <a:buNone/>
            </a:pPr>
            <a:r>
              <a:rPr lang="ko-KR" altLang="en-US" b="0" baseline="0" dirty="0"/>
              <a:t>배터리로 작동하는 작은 장치인 </a:t>
            </a:r>
            <a:r>
              <a:rPr lang="ko-KR" altLang="en-US" b="0" baseline="0" dirty="0" err="1"/>
              <a:t>비콘을</a:t>
            </a:r>
            <a:r>
              <a:rPr lang="ko-KR" altLang="en-US" b="0" baseline="0" dirty="0"/>
              <a:t> 상점의 벽이나</a:t>
            </a:r>
            <a:r>
              <a:rPr lang="en-US" altLang="ko-KR" b="0" baseline="0" dirty="0"/>
              <a:t>, </a:t>
            </a:r>
            <a:r>
              <a:rPr lang="ko-KR" altLang="en-US" b="0" baseline="0" dirty="0"/>
              <a:t>계산대 혹은 천장에 설치하게 됩니다</a:t>
            </a:r>
            <a:r>
              <a:rPr lang="en-US" altLang="ko-KR" b="0" baseline="0" dirty="0"/>
              <a:t>. </a:t>
            </a:r>
            <a:r>
              <a:rPr lang="ko-KR" altLang="en-US" b="0" baseline="0" dirty="0" err="1"/>
              <a:t>비콘은</a:t>
            </a:r>
            <a:r>
              <a:rPr lang="ko-KR" altLang="en-US" b="0" baseline="0" dirty="0"/>
              <a:t> 가까이에 있는 모든 </a:t>
            </a:r>
            <a:r>
              <a:rPr lang="ko-KR" altLang="en-US" b="0" baseline="0" dirty="0" err="1"/>
              <a:t>블루투스</a:t>
            </a:r>
            <a:r>
              <a:rPr lang="ko-KR" altLang="en-US" b="0" baseline="0" dirty="0"/>
              <a:t> 수신자에게 데이터를 송출하게 되고</a:t>
            </a:r>
            <a:r>
              <a:rPr lang="en-US" altLang="ko-KR" b="0" baseline="0" dirty="0"/>
              <a:t>, </a:t>
            </a:r>
            <a:r>
              <a:rPr lang="ko-KR" altLang="en-US" b="0" baseline="0" dirty="0" err="1"/>
              <a:t>블루투스</a:t>
            </a:r>
            <a:r>
              <a:rPr lang="ko-KR" altLang="en-US" b="0" baseline="0" dirty="0"/>
              <a:t> 기반 </a:t>
            </a:r>
            <a:r>
              <a:rPr lang="ko-KR" altLang="en-US" b="0" baseline="0" dirty="0" err="1"/>
              <a:t>비콘이</a:t>
            </a:r>
            <a:r>
              <a:rPr lang="ko-KR" altLang="en-US" b="0" baseline="0" dirty="0"/>
              <a:t> 내보내는 짧은 </a:t>
            </a:r>
            <a:r>
              <a:rPr lang="ko-KR" altLang="en-US" b="0" baseline="0" dirty="0" err="1"/>
              <a:t>메세지들을</a:t>
            </a:r>
            <a:r>
              <a:rPr lang="ko-KR" altLang="en-US" b="0" baseline="0" dirty="0"/>
              <a:t> </a:t>
            </a:r>
            <a:r>
              <a:rPr lang="ko-KR" altLang="en-US" b="0" baseline="0" dirty="0" err="1"/>
              <a:t>스마트폰이</a:t>
            </a:r>
            <a:r>
              <a:rPr lang="ko-KR" altLang="en-US" b="0" baseline="0" dirty="0"/>
              <a:t> 받아 인터넷에 접속하여 고객이 있는 장소 및 하고 있는 일과 연관된 </a:t>
            </a:r>
            <a:r>
              <a:rPr lang="ko-KR" altLang="en-US" b="0" baseline="0" dirty="0" err="1"/>
              <a:t>콘텐츠</a:t>
            </a:r>
            <a:r>
              <a:rPr lang="en-US" altLang="ko-KR" b="0" baseline="0" dirty="0"/>
              <a:t>(</a:t>
            </a:r>
            <a:r>
              <a:rPr lang="ko-KR" altLang="en-US" b="0" baseline="0" dirty="0"/>
              <a:t>예를 들어 할인 정보</a:t>
            </a:r>
            <a:r>
              <a:rPr lang="en-US" altLang="ko-KR" b="0" baseline="0" dirty="0"/>
              <a:t>, </a:t>
            </a:r>
            <a:r>
              <a:rPr lang="ko-KR" altLang="en-US" b="0" baseline="0" dirty="0"/>
              <a:t>쿠폰</a:t>
            </a:r>
            <a:r>
              <a:rPr lang="en-US" altLang="ko-KR" b="0" baseline="0" dirty="0"/>
              <a:t>, </a:t>
            </a:r>
            <a:r>
              <a:rPr lang="ko-KR" altLang="en-US" b="0" baseline="0" dirty="0"/>
              <a:t>상품에 대한 정보</a:t>
            </a:r>
            <a:r>
              <a:rPr lang="en-US" altLang="ko-KR" b="0" baseline="0" dirty="0"/>
              <a:t>)</a:t>
            </a:r>
            <a:r>
              <a:rPr lang="ko-KR" altLang="en-US" b="0" baseline="0" dirty="0"/>
              <a:t>를 내려 받을 수 있도록 하게 됩니다</a:t>
            </a:r>
            <a:r>
              <a:rPr lang="en-US" altLang="ko-KR" b="0" baseline="0" dirty="0"/>
              <a:t>.</a:t>
            </a:r>
            <a:endParaRPr lang="en-US" altLang="ko-KR" b="0" dirty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적용사례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Syrup,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병원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길안내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en-US" altLang="ko-KR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en-US" altLang="ko-KR" sz="11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박물관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큐레이터의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역할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CU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편의점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야구장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좌석안내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아리따움</a:t>
            </a:r>
            <a:endParaRPr lang="en-US" altLang="ko-KR" dirty="0"/>
          </a:p>
          <a:p>
            <a:pPr>
              <a:buFont typeface="Arial" pitchFamily="34" charset="0"/>
              <a:buChar char="•"/>
            </a:pPr>
            <a:endParaRPr lang="en-US" altLang="ko-KR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1571-F882-409C-9407-3953A35CF95B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사례를 통해 좀 더 알아보겠습니다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 err="1">
                <a:effectLst/>
              </a:rPr>
              <a:t>옴니채널은</a:t>
            </a:r>
            <a:r>
              <a:rPr lang="ko-KR" altLang="en-US" dirty="0">
                <a:effectLst/>
              </a:rPr>
              <a:t> 소비자를 둘러싸고 있는 쇼핑 채널들이 온라인과 오프라인의 경계를 허물고 유기적으로 결합해 시너지를 내는 서비스 입니다</a:t>
            </a:r>
            <a:r>
              <a:rPr lang="en-US" altLang="ko-KR" dirty="0">
                <a:effectLst/>
              </a:rPr>
              <a:t>.</a:t>
            </a:r>
          </a:p>
          <a:p>
            <a:pPr marL="228600" indent="-228600">
              <a:buAutoNum type="arabicPeriod"/>
            </a:pPr>
            <a:r>
              <a:rPr lang="ko-KR" altLang="en-US" dirty="0">
                <a:effectLst/>
              </a:rPr>
              <a:t>배달 음식을 주문하거나 택시를 이용하는 것은 오프라인 채널만을 통해서 이루어졌던</a:t>
            </a:r>
            <a:r>
              <a:rPr lang="ko-KR" altLang="en-US" baseline="0" dirty="0">
                <a:effectLst/>
              </a:rPr>
              <a:t> 고유의 영역이었으나 배달의 민족이나 카카오 택시 같은 서비스의 등장으로 인해 소비자는 핸드폰만 있으면 주변의 배달음식점에 대한 정보와 주문 후기까지 볼 수 있고 택시도 원하는 시간과 장소에서 원하는 택시를 골라서 호출할 수 있는 새로운 서비스 편의를 누리게 되었습니다</a:t>
            </a:r>
            <a:r>
              <a:rPr lang="en-US" altLang="ko-KR" baseline="0" dirty="0">
                <a:effectLst/>
              </a:rPr>
              <a:t>.</a:t>
            </a:r>
          </a:p>
          <a:p>
            <a:pPr marL="228600" indent="-228600">
              <a:buAutoNum type="arabicPeriod"/>
            </a:pPr>
            <a:r>
              <a:rPr lang="ko-KR" altLang="en-US" baseline="0" dirty="0">
                <a:effectLst/>
              </a:rPr>
              <a:t> 오른쪽 상단의 그림은 </a:t>
            </a:r>
            <a:r>
              <a:rPr lang="ko-KR" altLang="en-US" baseline="0" dirty="0" err="1">
                <a:effectLst/>
              </a:rPr>
              <a:t>이케아의</a:t>
            </a:r>
            <a:r>
              <a:rPr lang="ko-KR" altLang="en-US" baseline="0" dirty="0">
                <a:effectLst/>
              </a:rPr>
              <a:t> 카탈로그 </a:t>
            </a:r>
            <a:r>
              <a:rPr lang="ko-KR" altLang="en-US" baseline="0" dirty="0" err="1">
                <a:effectLst/>
              </a:rPr>
              <a:t>앱의</a:t>
            </a:r>
            <a:r>
              <a:rPr lang="ko-KR" altLang="en-US" baseline="0" dirty="0">
                <a:effectLst/>
              </a:rPr>
              <a:t> 실행 모습입니다</a:t>
            </a:r>
            <a:r>
              <a:rPr lang="en-US" altLang="ko-KR" baseline="0" dirty="0">
                <a:effectLst/>
              </a:rPr>
              <a:t>. </a:t>
            </a:r>
            <a:r>
              <a:rPr lang="ko-KR" altLang="en-US" baseline="0" dirty="0">
                <a:effectLst/>
              </a:rPr>
              <a:t>핸드폰 화면 속의 검정색 테이블은 그래픽입니다</a:t>
            </a:r>
            <a:r>
              <a:rPr lang="en-US" altLang="ko-KR" baseline="0" dirty="0">
                <a:effectLst/>
              </a:rPr>
              <a:t>. </a:t>
            </a:r>
            <a:r>
              <a:rPr lang="ko-KR" altLang="en-US" baseline="0" dirty="0" err="1">
                <a:effectLst/>
              </a:rPr>
              <a:t>이케아의</a:t>
            </a:r>
            <a:r>
              <a:rPr lang="ko-KR" altLang="en-US" baseline="0" dirty="0">
                <a:effectLst/>
              </a:rPr>
              <a:t> 가구를 집에 배치했을 때의 모습을 미리 가상으로 화면을 통해 확인한 후 구매 결정을 할 수 있도록 도움을 주는 서비스입니다</a:t>
            </a:r>
            <a:r>
              <a:rPr lang="en-US" altLang="ko-KR" baseline="0" dirty="0">
                <a:effectLst/>
              </a:rPr>
              <a:t>.</a:t>
            </a:r>
            <a:endParaRPr lang="en-US" altLang="ko-KR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1571-F882-409C-9407-3953A35CF95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5177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None/>
            </a:pPr>
            <a:r>
              <a:rPr lang="en-US" altLang="ko-KR" dirty="0"/>
              <a:t>1. </a:t>
            </a:r>
            <a:r>
              <a:rPr lang="ko-KR" altLang="en-US" dirty="0" err="1"/>
              <a:t>비콘은</a:t>
            </a:r>
            <a:r>
              <a:rPr lang="ko-KR" altLang="en-US" dirty="0"/>
              <a:t> 무선송신소</a:t>
            </a:r>
            <a:r>
              <a:rPr lang="en-US" altLang="ko-KR" dirty="0"/>
              <a:t>, </a:t>
            </a:r>
            <a:r>
              <a:rPr lang="ko-KR" altLang="en-US" dirty="0"/>
              <a:t>신호등</a:t>
            </a:r>
            <a:r>
              <a:rPr lang="en-US" altLang="ko-KR" dirty="0"/>
              <a:t>, </a:t>
            </a:r>
            <a:r>
              <a:rPr lang="ko-KR" altLang="en-US" dirty="0"/>
              <a:t>봉화라는 사전적</a:t>
            </a:r>
            <a:r>
              <a:rPr lang="ko-KR" altLang="en-US" baseline="0" dirty="0"/>
              <a:t> 의미를 가지고 있고</a:t>
            </a:r>
            <a:r>
              <a:rPr lang="en-US" altLang="ko-KR" baseline="0" dirty="0"/>
              <a:t>, </a:t>
            </a:r>
          </a:p>
          <a:p>
            <a:pPr>
              <a:buFont typeface="Arial" pitchFamily="34" charset="0"/>
              <a:buNone/>
            </a:pPr>
            <a:r>
              <a:rPr lang="en-US" altLang="ko-KR" baseline="0" dirty="0"/>
              <a:t>2. </a:t>
            </a:r>
            <a:r>
              <a:rPr lang="ko-KR" altLang="en-US" baseline="0" dirty="0"/>
              <a:t>기존의 </a:t>
            </a:r>
            <a:r>
              <a:rPr lang="ko-KR" altLang="en-US" baseline="0" dirty="0" err="1"/>
              <a:t>블루투스와는</a:t>
            </a:r>
            <a:r>
              <a:rPr lang="ko-KR" altLang="en-US" baseline="0" dirty="0"/>
              <a:t> 다르게 </a:t>
            </a:r>
            <a:r>
              <a:rPr lang="ko-KR" altLang="en-US" baseline="0" dirty="0" err="1"/>
              <a:t>페어링</a:t>
            </a:r>
            <a:r>
              <a:rPr lang="ko-KR" altLang="en-US" baseline="0" dirty="0"/>
              <a:t> 즉</a:t>
            </a:r>
            <a:r>
              <a:rPr lang="en-US" altLang="ko-KR" baseline="0" dirty="0"/>
              <a:t>, Device</a:t>
            </a:r>
            <a:r>
              <a:rPr lang="ko-KR" altLang="en-US" baseline="0" dirty="0"/>
              <a:t>간의 연결</a:t>
            </a:r>
            <a:r>
              <a:rPr lang="en-US" altLang="ko-KR" baseline="0" dirty="0"/>
              <a:t>(Connection)</a:t>
            </a:r>
            <a:r>
              <a:rPr lang="ko-KR" altLang="en-US" baseline="0" dirty="0"/>
              <a:t>이 필요가 없습니다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다른 기기와의 연결을 하지 않고 자신의 신호를 스마트에 송신만 하게 됨으로써 전력소비가 작습니다</a:t>
            </a:r>
            <a:r>
              <a:rPr lang="en-US" altLang="ko-KR" baseline="0" dirty="0"/>
              <a:t>. </a:t>
            </a:r>
          </a:p>
          <a:p>
            <a:pPr>
              <a:buFont typeface="Arial" pitchFamily="34" charset="0"/>
              <a:buNone/>
            </a:pPr>
            <a:r>
              <a:rPr lang="ko-KR" altLang="en-US" baseline="0" dirty="0"/>
              <a:t>장점은 </a:t>
            </a:r>
            <a:r>
              <a:rPr lang="ko-KR" altLang="en-US" baseline="0" dirty="0" err="1"/>
              <a:t>모바일</a:t>
            </a:r>
            <a:r>
              <a:rPr lang="ko-KR" altLang="en-US" baseline="0" dirty="0"/>
              <a:t> 장비처럼 전력 소모를 </a:t>
            </a:r>
            <a:r>
              <a:rPr lang="ko-KR" altLang="en-US" baseline="0" dirty="0" err="1"/>
              <a:t>최소화해야는</a:t>
            </a:r>
            <a:r>
              <a:rPr lang="ko-KR" altLang="en-US" baseline="0" dirty="0"/>
              <a:t> 장치에서도 상시적으로 이용이 가능하고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이용하는 서비스를 간편하게 연결해 주는 것입니다</a:t>
            </a:r>
            <a:r>
              <a:rPr lang="en-US" altLang="ko-KR" baseline="0" dirty="0"/>
              <a:t>. 3. GPS</a:t>
            </a:r>
            <a:r>
              <a:rPr lang="ko-KR" altLang="en-US" baseline="0" dirty="0"/>
              <a:t>의 경우에는 사람이 실내</a:t>
            </a:r>
            <a:r>
              <a:rPr lang="en-US" altLang="ko-KR" baseline="0" dirty="0"/>
              <a:t>(</a:t>
            </a:r>
            <a:r>
              <a:rPr lang="ko-KR" altLang="en-US" baseline="0" dirty="0"/>
              <a:t>즉 건물 안</a:t>
            </a:r>
            <a:r>
              <a:rPr lang="en-US" altLang="ko-KR" baseline="0" dirty="0"/>
              <a:t>)</a:t>
            </a:r>
            <a:r>
              <a:rPr lang="ko-KR" altLang="en-US" baseline="0" dirty="0"/>
              <a:t>으로 들어가면 서비스를 받을 수 없으나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비콘의</a:t>
            </a:r>
            <a:r>
              <a:rPr lang="ko-KR" altLang="en-US" baseline="0" dirty="0"/>
              <a:t> 경우에는 실내에서도 위치 파악 및 길 안내가 가능하므로 매장에서 사용하기 적합합니다</a:t>
            </a:r>
            <a:r>
              <a:rPr lang="en-US" altLang="ko-KR" baseline="0" dirty="0"/>
              <a:t>. </a:t>
            </a:r>
          </a:p>
          <a:p>
            <a:pPr>
              <a:buFont typeface="Arial" pitchFamily="34" charset="0"/>
              <a:buNone/>
            </a:pPr>
            <a:r>
              <a:rPr lang="ko-KR" altLang="en-US" baseline="0"/>
              <a:t>비콘에는 </a:t>
            </a:r>
            <a:r>
              <a:rPr lang="ko-KR" altLang="en-US" baseline="0" dirty="0" err="1"/>
              <a:t>모바일</a:t>
            </a:r>
            <a:r>
              <a:rPr lang="ko-KR" altLang="en-US" baseline="0" dirty="0"/>
              <a:t> 장치에서 </a:t>
            </a:r>
            <a:r>
              <a:rPr lang="ko-KR" altLang="en-US" baseline="0" dirty="0" err="1"/>
              <a:t>비콘으로</a:t>
            </a:r>
            <a:r>
              <a:rPr lang="ko-KR" altLang="en-US" baseline="0" dirty="0"/>
              <a:t> 전달되는 신호의 세기에 따라 거리를 계산할 수 있는 기능이 있기 때문에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 기능을 이용해 특정한 범위 안에 있는 사람에게만 정보를 전달하는 위치 기반 서비스가 가능합니다</a:t>
            </a:r>
            <a:r>
              <a:rPr lang="en-US" altLang="ko-KR" baseline="0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1571-F882-409C-9407-3953A35CF95B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None/>
            </a:pPr>
            <a:r>
              <a:rPr lang="ko-KR" altLang="en-US" b="1" dirty="0" err="1"/>
              <a:t>비콘서비스란</a:t>
            </a:r>
            <a:r>
              <a:rPr lang="en-US" altLang="ko-KR" b="1" dirty="0"/>
              <a:t>?</a:t>
            </a:r>
            <a:r>
              <a:rPr lang="en-US" altLang="ko-KR" b="1" baseline="0" dirty="0"/>
              <a:t> </a:t>
            </a:r>
            <a:r>
              <a:rPr lang="ko-KR" altLang="en-US" b="0" dirty="0" err="1"/>
              <a:t>블루투스</a:t>
            </a:r>
            <a:r>
              <a:rPr lang="ko-KR" altLang="en-US" b="0" dirty="0"/>
              <a:t> 활용해</a:t>
            </a:r>
            <a:r>
              <a:rPr lang="en-US" altLang="ko-KR" b="0" dirty="0"/>
              <a:t>,</a:t>
            </a:r>
            <a:r>
              <a:rPr lang="en-US" altLang="ko-KR" b="0" baseline="0" dirty="0"/>
              <a:t> </a:t>
            </a:r>
            <a:r>
              <a:rPr lang="ko-KR" altLang="en-US" b="0" baseline="0" dirty="0"/>
              <a:t>설치된 단말기가 소비자 </a:t>
            </a:r>
            <a:r>
              <a:rPr lang="ko-KR" altLang="en-US" b="0" baseline="0" dirty="0" err="1"/>
              <a:t>스마트폰을</a:t>
            </a:r>
            <a:r>
              <a:rPr lang="ko-KR" altLang="en-US" b="0" baseline="0" dirty="0"/>
              <a:t> 인식해 쇼핑정보 및 </a:t>
            </a:r>
            <a:r>
              <a:rPr lang="ko-KR" altLang="en-US" b="0" baseline="0" dirty="0" err="1"/>
              <a:t>쿠폰등을</a:t>
            </a:r>
            <a:r>
              <a:rPr lang="ko-KR" altLang="en-US" b="0" baseline="0" dirty="0"/>
              <a:t> 제공하는 근거리 통신 서비스 입니다</a:t>
            </a:r>
            <a:r>
              <a:rPr lang="en-US" altLang="ko-KR" b="0" baseline="0" dirty="0"/>
              <a:t>. </a:t>
            </a:r>
          </a:p>
          <a:p>
            <a:pPr>
              <a:buFont typeface="Arial" pitchFamily="34" charset="0"/>
              <a:buNone/>
            </a:pPr>
            <a:r>
              <a:rPr lang="ko-KR" altLang="en-US" b="0" baseline="0" dirty="0"/>
              <a:t>배터리로 작동하는 작은 장치인 </a:t>
            </a:r>
            <a:r>
              <a:rPr lang="ko-KR" altLang="en-US" b="0" baseline="0" dirty="0" err="1"/>
              <a:t>비콘을</a:t>
            </a:r>
            <a:r>
              <a:rPr lang="ko-KR" altLang="en-US" b="0" baseline="0" dirty="0"/>
              <a:t> 상점의 벽이나</a:t>
            </a:r>
            <a:r>
              <a:rPr lang="en-US" altLang="ko-KR" b="0" baseline="0" dirty="0"/>
              <a:t>, </a:t>
            </a:r>
            <a:r>
              <a:rPr lang="ko-KR" altLang="en-US" b="0" baseline="0" dirty="0"/>
              <a:t>계산대 혹은 천장에 설치하게 됩니다</a:t>
            </a:r>
            <a:r>
              <a:rPr lang="en-US" altLang="ko-KR" b="0" baseline="0" dirty="0"/>
              <a:t>. </a:t>
            </a:r>
            <a:r>
              <a:rPr lang="ko-KR" altLang="en-US" b="0" baseline="0" dirty="0" err="1"/>
              <a:t>비콘은</a:t>
            </a:r>
            <a:r>
              <a:rPr lang="ko-KR" altLang="en-US" b="0" baseline="0" dirty="0"/>
              <a:t> 가까이에 있는 모든 </a:t>
            </a:r>
            <a:r>
              <a:rPr lang="ko-KR" altLang="en-US" b="0" baseline="0" dirty="0" err="1"/>
              <a:t>블루투스</a:t>
            </a:r>
            <a:r>
              <a:rPr lang="ko-KR" altLang="en-US" b="0" baseline="0" dirty="0"/>
              <a:t> 수신자에게 데이터를 송출하게 되고</a:t>
            </a:r>
            <a:r>
              <a:rPr lang="en-US" altLang="ko-KR" b="0" baseline="0" dirty="0"/>
              <a:t>, </a:t>
            </a:r>
            <a:r>
              <a:rPr lang="ko-KR" altLang="en-US" b="0" baseline="0" dirty="0" err="1"/>
              <a:t>블루투스</a:t>
            </a:r>
            <a:r>
              <a:rPr lang="ko-KR" altLang="en-US" b="0" baseline="0" dirty="0"/>
              <a:t> 기반 </a:t>
            </a:r>
            <a:r>
              <a:rPr lang="ko-KR" altLang="en-US" b="0" baseline="0" dirty="0" err="1"/>
              <a:t>비콘이</a:t>
            </a:r>
            <a:r>
              <a:rPr lang="ko-KR" altLang="en-US" b="0" baseline="0" dirty="0"/>
              <a:t> 내보내는 짧은 </a:t>
            </a:r>
            <a:r>
              <a:rPr lang="ko-KR" altLang="en-US" b="0" baseline="0" dirty="0" err="1"/>
              <a:t>메세지들을</a:t>
            </a:r>
            <a:r>
              <a:rPr lang="ko-KR" altLang="en-US" b="0" baseline="0" dirty="0"/>
              <a:t> </a:t>
            </a:r>
            <a:r>
              <a:rPr lang="ko-KR" altLang="en-US" b="0" baseline="0" dirty="0" err="1"/>
              <a:t>스마트폰이</a:t>
            </a:r>
            <a:r>
              <a:rPr lang="ko-KR" altLang="en-US" b="0" baseline="0" dirty="0"/>
              <a:t> 받아 인터넷에 접속하여 고객이 있는 장소 및 하고 있는 일과 연관된 </a:t>
            </a:r>
            <a:r>
              <a:rPr lang="ko-KR" altLang="en-US" b="0" baseline="0" dirty="0" err="1"/>
              <a:t>콘텐츠</a:t>
            </a:r>
            <a:r>
              <a:rPr lang="en-US" altLang="ko-KR" b="0" baseline="0" dirty="0"/>
              <a:t>(</a:t>
            </a:r>
            <a:r>
              <a:rPr lang="ko-KR" altLang="en-US" b="0" baseline="0" dirty="0"/>
              <a:t>예를 들어 할인 정보</a:t>
            </a:r>
            <a:r>
              <a:rPr lang="en-US" altLang="ko-KR" b="0" baseline="0" dirty="0"/>
              <a:t>, </a:t>
            </a:r>
            <a:r>
              <a:rPr lang="ko-KR" altLang="en-US" b="0" baseline="0" dirty="0"/>
              <a:t>쿠폰</a:t>
            </a:r>
            <a:r>
              <a:rPr lang="en-US" altLang="ko-KR" b="0" baseline="0" dirty="0"/>
              <a:t>, </a:t>
            </a:r>
            <a:r>
              <a:rPr lang="ko-KR" altLang="en-US" b="0" baseline="0" dirty="0"/>
              <a:t>상품에 대한 정보</a:t>
            </a:r>
            <a:r>
              <a:rPr lang="en-US" altLang="ko-KR" b="0" baseline="0" dirty="0"/>
              <a:t>)</a:t>
            </a:r>
            <a:r>
              <a:rPr lang="ko-KR" altLang="en-US" b="0" baseline="0" dirty="0"/>
              <a:t>를 내려 받을 수 있도록 하게 됩니다</a:t>
            </a:r>
            <a:r>
              <a:rPr lang="en-US" altLang="ko-KR" b="0" baseline="0" dirty="0"/>
              <a:t>.</a:t>
            </a:r>
            <a:endParaRPr lang="en-US" altLang="ko-KR" b="0" dirty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적용사례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Syrup,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병원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길안내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en-US" altLang="ko-KR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en-US" altLang="ko-KR" sz="11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박물관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큐레이터의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역할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CU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편의점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야구장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좌석안내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아리따움</a:t>
            </a:r>
            <a:endParaRPr lang="en-US" altLang="ko-KR" dirty="0"/>
          </a:p>
          <a:p>
            <a:pPr>
              <a:buFont typeface="Arial" pitchFamily="34" charset="0"/>
              <a:buChar char="•"/>
            </a:pPr>
            <a:endParaRPr lang="en-US" altLang="ko-KR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1571-F882-409C-9407-3953A35CF95B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ko-KR" altLang="en-US" dirty="0" err="1"/>
              <a:t>옴니채널의</a:t>
            </a:r>
            <a:r>
              <a:rPr lang="ko-KR" altLang="en-US" dirty="0"/>
              <a:t> 장점을 알아보겠습니다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>
                <a:effectLst/>
              </a:rPr>
              <a:t>각각의 채널은 일관된 커뮤니케이션을 제공한다는 것입니다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소비자가 어떤 채널을 이용하던지 하나의 매장을 이용하는 것처럼 느끼도록 일관된 고객경험을 제공하고</a:t>
            </a:r>
            <a:r>
              <a:rPr lang="en-US" altLang="ko-KR" dirty="0">
                <a:effectLst/>
              </a:rPr>
              <a:t>,</a:t>
            </a:r>
            <a:r>
              <a:rPr lang="ko-KR" altLang="en-US" dirty="0">
                <a:effectLst/>
              </a:rPr>
              <a:t> 온라인이나 오프라인이나 같은 상품과 서비스를 같은 가격에 구입할 수는 쇼핑환경이 만들어집니다</a:t>
            </a:r>
            <a:r>
              <a:rPr lang="en-US" altLang="ko-KR" dirty="0">
                <a:effectLst/>
              </a:rPr>
              <a:t>. 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정보기술과 </a:t>
            </a:r>
            <a:r>
              <a:rPr lang="ko-KR" altLang="en-US" dirty="0" err="1"/>
              <a:t>빅데이터와</a:t>
            </a:r>
            <a:r>
              <a:rPr lang="ko-KR" altLang="en-US" dirty="0"/>
              <a:t> 연계하여 개별화된 마케팅이 증가했다는 것입니다</a:t>
            </a:r>
            <a:r>
              <a:rPr lang="en-US" altLang="ko-KR" dirty="0"/>
              <a:t>. </a:t>
            </a:r>
            <a:r>
              <a:rPr lang="ko-KR" altLang="en-US" dirty="0"/>
              <a:t>유통 업체는 그 동안 쌓아놓은 고객들의 데이터베이스를 활용하여 소비자의 성향을 분석해 적절한 제품을 추천해주고 소비자의 위치에 따라 매장정보와 할인정보를 주는 개별적인 마케팅을 할 수 있게 되었습니다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</a:t>
            </a:r>
            <a:r>
              <a:rPr lang="en-US" altLang="ko-KR" baseline="0" dirty="0"/>
              <a:t> </a:t>
            </a:r>
            <a:r>
              <a:rPr lang="ko-KR" altLang="en-US" baseline="0" dirty="0"/>
              <a:t>인터넷으로 주문한 물건을 본사에서 보내지 않고 고객의 집과 가장 가까운 매장에서 배송하거나 아예 고객이 매장에 들려 가져가기 때문에 유통비용이 감소합니다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1571-F882-409C-9407-3953A35CF95B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517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ko-KR" altLang="en-US" dirty="0" err="1"/>
              <a:t>옴니채널의</a:t>
            </a:r>
            <a:r>
              <a:rPr lang="ko-KR" altLang="en-US" dirty="0"/>
              <a:t> 장점을 알아보겠습니다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>
                <a:effectLst/>
              </a:rPr>
              <a:t>각각의 채널은 일관된 커뮤니케이션을 제공한다는 것입니다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소비자가 어떤 채널을 이용하던지 하나의 매장을 이용하는 것처럼 느끼도록 일관된 고객경험을 제공하고</a:t>
            </a:r>
            <a:r>
              <a:rPr lang="en-US" altLang="ko-KR" dirty="0">
                <a:effectLst/>
              </a:rPr>
              <a:t>,</a:t>
            </a:r>
            <a:r>
              <a:rPr lang="ko-KR" altLang="en-US" dirty="0">
                <a:effectLst/>
              </a:rPr>
              <a:t> 온라인이나 오프라인이나 같은 상품과 서비스를 같은 가격에 구입할 수는 쇼핑환경이 만들어집니다</a:t>
            </a:r>
            <a:r>
              <a:rPr lang="en-US" altLang="ko-KR" dirty="0">
                <a:effectLst/>
              </a:rPr>
              <a:t>. 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정보기술과 </a:t>
            </a:r>
            <a:r>
              <a:rPr lang="ko-KR" altLang="en-US" dirty="0" err="1"/>
              <a:t>빅데이터와</a:t>
            </a:r>
            <a:r>
              <a:rPr lang="ko-KR" altLang="en-US" dirty="0"/>
              <a:t> 연계하여 개별화된 마케팅이 증가했다는 것입니다</a:t>
            </a:r>
            <a:r>
              <a:rPr lang="en-US" altLang="ko-KR" dirty="0"/>
              <a:t>. </a:t>
            </a:r>
            <a:r>
              <a:rPr lang="ko-KR" altLang="en-US" dirty="0"/>
              <a:t>유통 업체는 그 동안 쌓아놓은 고객들의 데이터베이스를 활용하여 소비자의 성향을 분석해 적절한 제품을 추천해주고 소비자의 위치에 따라 매장정보와 할인정보를 주는 개별적인 마케팅을 할 수 있게 되었습니다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</a:t>
            </a:r>
            <a:r>
              <a:rPr lang="en-US" altLang="ko-KR" baseline="0" dirty="0"/>
              <a:t> </a:t>
            </a:r>
            <a:r>
              <a:rPr lang="ko-KR" altLang="en-US" baseline="0" dirty="0"/>
              <a:t>인터넷으로 주문한 물건을 본사에서 보내지 않고 고객의 집과 가장 가까운 매장에서 배송하거나 아예 고객이 매장에 들려 가져가기 때문에 유통비용이 감소합니다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1571-F882-409C-9407-3953A35CF95B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517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ko-KR" altLang="en-US" dirty="0" err="1"/>
              <a:t>옴니채널의</a:t>
            </a:r>
            <a:r>
              <a:rPr lang="ko-KR" altLang="en-US" dirty="0"/>
              <a:t> 장점을 알아보겠습니다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>
                <a:effectLst/>
              </a:rPr>
              <a:t>각각의 채널은 일관된 커뮤니케이션을 제공한다는 것입니다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소비자가 어떤 채널을 이용하던지 하나의 매장을 이용하는 것처럼 느끼도록 일관된 고객경험을 제공하고</a:t>
            </a:r>
            <a:r>
              <a:rPr lang="en-US" altLang="ko-KR" dirty="0">
                <a:effectLst/>
              </a:rPr>
              <a:t>,</a:t>
            </a:r>
            <a:r>
              <a:rPr lang="ko-KR" altLang="en-US" dirty="0">
                <a:effectLst/>
              </a:rPr>
              <a:t> 온라인이나 오프라인이나 같은 상품과 서비스를 같은 가격에 구입할 수는 쇼핑환경이 만들어집니다</a:t>
            </a:r>
            <a:r>
              <a:rPr lang="en-US" altLang="ko-KR" dirty="0">
                <a:effectLst/>
              </a:rPr>
              <a:t>. 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정보기술과 </a:t>
            </a:r>
            <a:r>
              <a:rPr lang="ko-KR" altLang="en-US" dirty="0" err="1"/>
              <a:t>빅데이터와</a:t>
            </a:r>
            <a:r>
              <a:rPr lang="ko-KR" altLang="en-US" dirty="0"/>
              <a:t> 연계하여 개별화된 마케팅이 증가했다는 것입니다</a:t>
            </a:r>
            <a:r>
              <a:rPr lang="en-US" altLang="ko-KR" dirty="0"/>
              <a:t>. </a:t>
            </a:r>
            <a:r>
              <a:rPr lang="ko-KR" altLang="en-US" dirty="0"/>
              <a:t>유통 업체는 그 동안 쌓아놓은 고객들의 데이터베이스를 활용하여 소비자의 성향을 분석해 적절한 제품을 추천해주고 소비자의 위치에 따라 매장정보와 할인정보를 주는 개별적인 마케팅을 할 수 있게 되었습니다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</a:t>
            </a:r>
            <a:r>
              <a:rPr lang="en-US" altLang="ko-KR" baseline="0" dirty="0"/>
              <a:t> </a:t>
            </a:r>
            <a:r>
              <a:rPr lang="ko-KR" altLang="en-US" baseline="0" dirty="0"/>
              <a:t>인터넷으로 주문한 물건을 본사에서 보내지 않고 고객의 집과 가장 가까운 매장에서 배송하거나 아예 고객이 매장에 들려 가져가기 때문에 유통비용이 감소합니다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1571-F882-409C-9407-3953A35CF95B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517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ko-KR" altLang="en-US" dirty="0" err="1"/>
              <a:t>옴니채널의</a:t>
            </a:r>
            <a:r>
              <a:rPr lang="ko-KR" altLang="en-US" dirty="0"/>
              <a:t> 장점을 알아보겠습니다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>
                <a:effectLst/>
              </a:rPr>
              <a:t>각각의 채널은 일관된 커뮤니케이션을 제공한다는 것입니다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소비자가 어떤 채널을 이용하던지 하나의 매장을 이용하는 것처럼 느끼도록 일관된 고객경험을 제공하고</a:t>
            </a:r>
            <a:r>
              <a:rPr lang="en-US" altLang="ko-KR" dirty="0">
                <a:effectLst/>
              </a:rPr>
              <a:t>,</a:t>
            </a:r>
            <a:r>
              <a:rPr lang="ko-KR" altLang="en-US" dirty="0">
                <a:effectLst/>
              </a:rPr>
              <a:t> 온라인이나 오프라인이나 같은 상품과 서비스를 같은 가격에 구입할 수는 쇼핑환경이 만들어집니다</a:t>
            </a:r>
            <a:r>
              <a:rPr lang="en-US" altLang="ko-KR" dirty="0">
                <a:effectLst/>
              </a:rPr>
              <a:t>. 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정보기술과 </a:t>
            </a:r>
            <a:r>
              <a:rPr lang="ko-KR" altLang="en-US" dirty="0" err="1"/>
              <a:t>빅데이터와</a:t>
            </a:r>
            <a:r>
              <a:rPr lang="ko-KR" altLang="en-US" dirty="0"/>
              <a:t> 연계하여 개별화된 마케팅이 증가했다는 것입니다</a:t>
            </a:r>
            <a:r>
              <a:rPr lang="en-US" altLang="ko-KR" dirty="0"/>
              <a:t>. </a:t>
            </a:r>
            <a:r>
              <a:rPr lang="ko-KR" altLang="en-US" dirty="0"/>
              <a:t>유통 업체는 그 동안 쌓아놓은 고객들의 데이터베이스를 활용하여 소비자의 성향을 분석해 적절한 제품을 추천해주고 소비자의 위치에 따라 매장정보와 할인정보를 주는 개별적인 마케팅을 할 수 있게 되었습니다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</a:t>
            </a:r>
            <a:r>
              <a:rPr lang="en-US" altLang="ko-KR" baseline="0" dirty="0"/>
              <a:t> </a:t>
            </a:r>
            <a:r>
              <a:rPr lang="ko-KR" altLang="en-US" baseline="0" dirty="0"/>
              <a:t>인터넷으로 주문한 물건을 본사에서 보내지 않고 고객의 집과 가장 가까운 매장에서 배송하거나 아예 고객이 매장에 들려 가져가기 때문에 유통비용이 감소합니다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1571-F882-409C-9407-3953A35CF95B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517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ko-KR" altLang="en-US" dirty="0" err="1"/>
              <a:t>옴니채널의</a:t>
            </a:r>
            <a:r>
              <a:rPr lang="ko-KR" altLang="en-US" dirty="0"/>
              <a:t> 장점을 알아보겠습니다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>
                <a:effectLst/>
              </a:rPr>
              <a:t>각각의 채널은 일관된 커뮤니케이션을 제공한다는 것입니다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소비자가 어떤 채널을 이용하던지 하나의 매장을 이용하는 것처럼 느끼도록 일관된 고객경험을 제공하고</a:t>
            </a:r>
            <a:r>
              <a:rPr lang="en-US" altLang="ko-KR" dirty="0">
                <a:effectLst/>
              </a:rPr>
              <a:t>,</a:t>
            </a:r>
            <a:r>
              <a:rPr lang="ko-KR" altLang="en-US" dirty="0">
                <a:effectLst/>
              </a:rPr>
              <a:t> 온라인이나 오프라인이나 같은 상품과 서비스를 같은 가격에 구입할 수는 쇼핑환경이 만들어집니다</a:t>
            </a:r>
            <a:r>
              <a:rPr lang="en-US" altLang="ko-KR" dirty="0">
                <a:effectLst/>
              </a:rPr>
              <a:t>. 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정보기술과 </a:t>
            </a:r>
            <a:r>
              <a:rPr lang="ko-KR" altLang="en-US" dirty="0" err="1"/>
              <a:t>빅데이터와</a:t>
            </a:r>
            <a:r>
              <a:rPr lang="ko-KR" altLang="en-US" dirty="0"/>
              <a:t> 연계하여 개별화된 마케팅이 증가했다는 것입니다</a:t>
            </a:r>
            <a:r>
              <a:rPr lang="en-US" altLang="ko-KR" dirty="0"/>
              <a:t>. </a:t>
            </a:r>
            <a:r>
              <a:rPr lang="ko-KR" altLang="en-US" dirty="0"/>
              <a:t>유통 업체는 그 동안 쌓아놓은 고객들의 데이터베이스를 활용하여 소비자의 성향을 분석해 적절한 제품을 추천해주고 소비자의 위치에 따라 매장정보와 할인정보를 주는 개별적인 마케팅을 할 수 있게 되었습니다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</a:t>
            </a:r>
            <a:r>
              <a:rPr lang="en-US" altLang="ko-KR" baseline="0" dirty="0"/>
              <a:t> </a:t>
            </a:r>
            <a:r>
              <a:rPr lang="ko-KR" altLang="en-US" baseline="0" dirty="0"/>
              <a:t>인터넷으로 주문한 물건을 본사에서 보내지 않고 고객의 집과 가장 가까운 매장에서 배송하거나 아예 고객이 매장에 들려 가져가기 때문에 유통비용이 감소합니다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1571-F882-409C-9407-3953A35CF95B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517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ko-KR" altLang="en-US" dirty="0" err="1"/>
              <a:t>옴니채널의</a:t>
            </a:r>
            <a:r>
              <a:rPr lang="ko-KR" altLang="en-US" dirty="0"/>
              <a:t> 장점을 알아보겠습니다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>
                <a:effectLst/>
              </a:rPr>
              <a:t>각각의 채널은 일관된 커뮤니케이션을 제공한다는 것입니다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소비자가 어떤 채널을 이용하던지 하나의 매장을 이용하는 것처럼 느끼도록 일관된 고객경험을 제공하고</a:t>
            </a:r>
            <a:r>
              <a:rPr lang="en-US" altLang="ko-KR" dirty="0">
                <a:effectLst/>
              </a:rPr>
              <a:t>,</a:t>
            </a:r>
            <a:r>
              <a:rPr lang="ko-KR" altLang="en-US" dirty="0">
                <a:effectLst/>
              </a:rPr>
              <a:t> 온라인이나 오프라인이나 같은 상품과 서비스를 같은 가격에 구입할 수는 쇼핑환경이 만들어집니다</a:t>
            </a:r>
            <a:r>
              <a:rPr lang="en-US" altLang="ko-KR" dirty="0">
                <a:effectLst/>
              </a:rPr>
              <a:t>. 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정보기술과 </a:t>
            </a:r>
            <a:r>
              <a:rPr lang="ko-KR" altLang="en-US" dirty="0" err="1"/>
              <a:t>빅데이터와</a:t>
            </a:r>
            <a:r>
              <a:rPr lang="ko-KR" altLang="en-US" dirty="0"/>
              <a:t> 연계하여 개별화된 마케팅이 증가했다는 것입니다</a:t>
            </a:r>
            <a:r>
              <a:rPr lang="en-US" altLang="ko-KR" dirty="0"/>
              <a:t>. </a:t>
            </a:r>
            <a:r>
              <a:rPr lang="ko-KR" altLang="en-US" dirty="0"/>
              <a:t>유통 업체는 그 동안 쌓아놓은 고객들의 데이터베이스를 활용하여 소비자의 성향을 분석해 적절한 제품을 추천해주고 소비자의 위치에 따라 매장정보와 할인정보를 주는 개별적인 마케팅을 할 수 있게 되었습니다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</a:t>
            </a:r>
            <a:r>
              <a:rPr lang="en-US" altLang="ko-KR" baseline="0" dirty="0"/>
              <a:t> </a:t>
            </a:r>
            <a:r>
              <a:rPr lang="ko-KR" altLang="en-US" baseline="0" dirty="0"/>
              <a:t>인터넷으로 주문한 물건을 본사에서 보내지 않고 고객의 집과 가장 가까운 매장에서 배송하거나 아예 고객이 매장에 들려 가져가기 때문에 유통비용이 감소합니다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1571-F882-409C-9407-3953A35CF95B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517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ko-KR" altLang="en-US" dirty="0" err="1"/>
              <a:t>옴니채널의</a:t>
            </a:r>
            <a:r>
              <a:rPr lang="ko-KR" altLang="en-US" dirty="0"/>
              <a:t> 장점을 알아보겠습니다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>
                <a:effectLst/>
              </a:rPr>
              <a:t>각각의 채널은 일관된 커뮤니케이션을 제공한다는 것입니다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소비자가 어떤 채널을 이용하던지 하나의 매장을 이용하는 것처럼 느끼도록 일관된 고객경험을 제공하고</a:t>
            </a:r>
            <a:r>
              <a:rPr lang="en-US" altLang="ko-KR" dirty="0">
                <a:effectLst/>
              </a:rPr>
              <a:t>,</a:t>
            </a:r>
            <a:r>
              <a:rPr lang="ko-KR" altLang="en-US" dirty="0">
                <a:effectLst/>
              </a:rPr>
              <a:t> 온라인이나 오프라인이나 같은 상품과 서비스를 같은 가격에 구입할 수는 쇼핑환경이 만들어집니다</a:t>
            </a:r>
            <a:r>
              <a:rPr lang="en-US" altLang="ko-KR" dirty="0">
                <a:effectLst/>
              </a:rPr>
              <a:t>. 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정보기술과 </a:t>
            </a:r>
            <a:r>
              <a:rPr lang="ko-KR" altLang="en-US" dirty="0" err="1"/>
              <a:t>빅데이터와</a:t>
            </a:r>
            <a:r>
              <a:rPr lang="ko-KR" altLang="en-US" dirty="0"/>
              <a:t> 연계하여 개별화된 마케팅이 증가했다는 것입니다</a:t>
            </a:r>
            <a:r>
              <a:rPr lang="en-US" altLang="ko-KR" dirty="0"/>
              <a:t>. </a:t>
            </a:r>
            <a:r>
              <a:rPr lang="ko-KR" altLang="en-US" dirty="0"/>
              <a:t>유통 업체는 그 동안 쌓아놓은 고객들의 데이터베이스를 활용하여 소비자의 성향을 분석해 적절한 제품을 추천해주고 소비자의 위치에 따라 매장정보와 할인정보를 주는 개별적인 마케팅을 할 수 있게 되었습니다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</a:t>
            </a:r>
            <a:r>
              <a:rPr lang="en-US" altLang="ko-KR" baseline="0" dirty="0"/>
              <a:t> </a:t>
            </a:r>
            <a:r>
              <a:rPr lang="ko-KR" altLang="en-US" baseline="0" dirty="0"/>
              <a:t>인터넷으로 주문한 물건을 본사에서 보내지 않고 고객의 집과 가장 가까운 매장에서 배송하거나 아예 고객이 매장에 들려 가져가기 때문에 유통비용이 감소합니다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71571-F882-409C-9407-3953A35CF95B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517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2018-01-08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2018-01-08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6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2018-01-08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4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2018-01-08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7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2018-01-08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2018-01-08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36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2018-01-08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0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2018-01-08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6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2018-01-08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53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2018-01-08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5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2018-01-08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11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pPr/>
              <a:t>2018-01-08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9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jsk26\Desktop\캡처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090463" cy="6858000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3601844" y="0"/>
            <a:ext cx="1795346" cy="345688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-1063357" y="66675"/>
            <a:ext cx="9144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2708557"/>
            <a:ext cx="9144000" cy="1440160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38333" y="2716019"/>
            <a:ext cx="6696744" cy="1470025"/>
          </a:xfrm>
        </p:spPr>
        <p:txBody>
          <a:bodyPr>
            <a:normAutofit/>
          </a:bodyPr>
          <a:lstStyle/>
          <a:p>
            <a:r>
              <a:rPr lang="en-US" altLang="ko-KR" sz="6600" spc="-3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ReadMind</a:t>
            </a:r>
            <a:br>
              <a:rPr lang="en-US" altLang="ko-KR" sz="32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4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MINI PROJECT</a:t>
            </a:r>
            <a:endParaRPr lang="ko-KR" altLang="en-US" sz="3200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009945" y="4399764"/>
            <a:ext cx="5749045" cy="64146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 sz="1200" dirty="0">
                <a:solidFill>
                  <a:schemeClr val="bg2">
                    <a:lumMod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조원 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 err="1">
                <a:solidFill>
                  <a:schemeClr val="bg2">
                    <a:lumMod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고은민</a:t>
            </a:r>
            <a:r>
              <a:rPr lang="en-US" altLang="ko-KR" sz="1200" dirty="0">
                <a:solidFill>
                  <a:schemeClr val="bg2">
                    <a:lumMod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200" dirty="0" err="1">
                <a:solidFill>
                  <a:schemeClr val="bg2">
                    <a:lumMod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전승근</a:t>
            </a:r>
            <a:endParaRPr lang="ko-KR" altLang="en-US" sz="1200" dirty="0" err="1">
              <a:solidFill>
                <a:schemeClr val="bg2">
                  <a:lumMod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3469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325934"/>
            <a:ext cx="4443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맑은 고딕" panose="020B0503020000020004" pitchFamily="50" charset="-127"/>
              </a:rPr>
              <a:t>3. </a:t>
            </a:r>
            <a:r>
              <a:rPr lang="ko-KR" altLang="en-US" sz="3200" spc="-150" dirty="0">
                <a:solidFill>
                  <a:srgbClr val="5252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맑은 고딕" panose="020B0503020000020004" pitchFamily="50" charset="-127"/>
              </a:rPr>
              <a:t>요구사항 분석</a:t>
            </a:r>
            <a:r>
              <a:rPr lang="en-US" altLang="ko-KR" sz="3200" spc="-150" dirty="0">
                <a:solidFill>
                  <a:srgbClr val="5252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맑은 고딕" panose="020B0503020000020004" pitchFamily="50" charset="-127"/>
              </a:rPr>
              <a:t>(</a:t>
            </a:r>
            <a:r>
              <a:rPr lang="ko-KR" altLang="en-US" sz="3200" spc="-150" dirty="0">
                <a:solidFill>
                  <a:srgbClr val="5252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맑은 고딕" panose="020B0503020000020004" pitchFamily="50" charset="-127"/>
              </a:rPr>
              <a:t>관리자</a:t>
            </a:r>
            <a:r>
              <a:rPr lang="en-US" altLang="ko-KR" sz="3200" spc="-150" dirty="0">
                <a:solidFill>
                  <a:srgbClr val="5252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내용 개체 틀 5"/>
          <p:cNvGraphicFramePr/>
          <p:nvPr>
            <p:extLst>
              <p:ext uri="{D42A27DB-BD31-4B8C-83A1-F6EECF244321}">
                <p14:modId xmlns:p14="http://schemas.microsoft.com/office/powerpoint/2010/main" val="699193312"/>
              </p:ext>
            </p:extLst>
          </p:nvPr>
        </p:nvGraphicFramePr>
        <p:xfrm>
          <a:off x="1240582" y="1844824"/>
          <a:ext cx="6696744" cy="364210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02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7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7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345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err="1"/>
                        <a:t>usecase</a:t>
                      </a:r>
                      <a:endParaRPr lang="ko-KR" altLang="en-US" sz="1200" dirty="0"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+mn-lt"/>
                          <a:ea typeface="+mn-ea"/>
                        </a:rPr>
                        <a:t>관리자</a:t>
                      </a:r>
                      <a:endParaRPr lang="ko-KR" altLang="en-US" sz="1200" dirty="0"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 h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6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aseline="0" dirty="0"/>
                        <a:t>설명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300" baseline="0" dirty="0"/>
                        <a:t>회원정보와 제시어 열람 및 수정 프레임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 h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aseline="0" dirty="0"/>
                        <a:t>사전 조건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300" b="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</a:rPr>
                        <a:t>관리자 클래스 보유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 h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aseline="0" dirty="0"/>
                        <a:t>사후 조건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300" b="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</a:rPr>
                        <a:t>서버 가동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 h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aseline="0"/>
                        <a:t>기본 흐름</a:t>
                      </a:r>
                      <a:endParaRPr lang="ko-KR" altLang="en-US" sz="1300" b="1" baseline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aseline="0" dirty="0"/>
                        <a:t>ACTOR</a:t>
                      </a:r>
                      <a:endParaRPr lang="en-US" altLang="ko-KR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aseline="0" dirty="0"/>
                        <a:t>SYSTEM</a:t>
                      </a:r>
                      <a:endParaRPr lang="en-US" altLang="ko-KR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8152">
                <a:tc>
                  <a:txBody>
                    <a:bodyPr/>
                    <a:lstStyle/>
                    <a:p>
                      <a:pPr algn="ctr"/>
                      <a:endParaRPr lang="ko-KR" altLang="en-US" sz="1300" b="1" baseline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>
                  <a:txBody>
                    <a:bodyPr/>
                    <a:lstStyle/>
                    <a:p>
                      <a:pPr lvl="0"/>
                      <a:r>
                        <a:rPr lang="ko-KR" altLang="en-US" sz="1300" baseline="0" dirty="0"/>
                        <a:t>1. 관리자 프레임 요청</a:t>
                      </a:r>
                    </a:p>
                    <a:p>
                      <a:pPr lvl="0"/>
                      <a:r>
                        <a:rPr lang="ko-KR" altLang="en-US" sz="1300" baseline="0" dirty="0"/>
                        <a:t>3. 회원정보 수정</a:t>
                      </a:r>
                      <a:endParaRPr lang="en-US" altLang="ko-KR" sz="1300" baseline="0" dirty="0"/>
                    </a:p>
                    <a:p>
                      <a:pPr lvl="0"/>
                      <a:r>
                        <a:rPr lang="en-US" altLang="ko-KR" sz="1300" baseline="0" dirty="0"/>
                        <a:t>4. </a:t>
                      </a:r>
                      <a:r>
                        <a:rPr lang="ko-KR" altLang="en-US" sz="1300" baseline="0" dirty="0"/>
                        <a:t>서버 요청</a:t>
                      </a:r>
                      <a:endParaRPr lang="en-US" altLang="ko-KR" sz="1300" baseline="0" dirty="0"/>
                    </a:p>
                  </a:txBody>
                  <a:tcPr marL="70595" marR="70595" marT="35298" marB="35298" anchor="ctr"/>
                </a:tc>
                <a:tc>
                  <a:txBody>
                    <a:bodyPr/>
                    <a:lstStyle/>
                    <a:p>
                      <a:pPr lvl="0"/>
                      <a:r>
                        <a:rPr lang="ko-KR" altLang="en-US" sz="1300" baseline="0" dirty="0"/>
                        <a:t>2. 관리자 프레임 호출</a:t>
                      </a:r>
                    </a:p>
                    <a:p>
                      <a:pPr lvl="0"/>
                      <a:r>
                        <a:rPr lang="en-US" altLang="ko-KR" sz="1300" baseline="0" dirty="0"/>
                        <a:t>4</a:t>
                      </a:r>
                      <a:r>
                        <a:rPr lang="ko-KR" altLang="en-US" sz="1300" baseline="0" dirty="0"/>
                        <a:t>. 입력정보를 </a:t>
                      </a:r>
                      <a:r>
                        <a:rPr lang="en-US" altLang="ko-KR" sz="1300" baseline="0" dirty="0"/>
                        <a:t>DB</a:t>
                      </a:r>
                      <a:r>
                        <a:rPr lang="ko-KR" altLang="en-US" sz="1300" baseline="0" dirty="0"/>
                        <a:t>입력</a:t>
                      </a:r>
                      <a:endParaRPr lang="en-US" altLang="ko-KR" sz="1300" baseline="0" dirty="0"/>
                    </a:p>
                    <a:p>
                      <a:pPr lvl="0"/>
                      <a:r>
                        <a:rPr lang="en-US" altLang="ko-KR" sz="1300" baseline="0" dirty="0"/>
                        <a:t>5. </a:t>
                      </a:r>
                      <a:r>
                        <a:rPr lang="ko-KR" altLang="en-US" sz="1300" baseline="0" dirty="0"/>
                        <a:t>서버 가동</a:t>
                      </a:r>
                      <a:endParaRPr lang="en-US" altLang="ko-KR" sz="1300" baseline="0" dirty="0"/>
                    </a:p>
                  </a:txBody>
                  <a:tcPr marL="70595" marR="70595" marT="35298" marB="35298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97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aseline="0" dirty="0"/>
                        <a:t>예외 발생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aseline="0" dirty="0"/>
                        <a:t>DB</a:t>
                      </a:r>
                      <a:r>
                        <a:rPr lang="ko-KR" altLang="en-US" sz="1300" baseline="0" dirty="0"/>
                        <a:t> 미 가동</a:t>
                      </a:r>
                      <a:endParaRPr lang="en-US" altLang="ko-KR" sz="1300" baseline="0" dirty="0"/>
                    </a:p>
                  </a:txBody>
                  <a:tcPr marL="70595" marR="70595" marT="35298" marB="352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aseline="0" dirty="0"/>
                        <a:t>DB</a:t>
                      </a:r>
                      <a:r>
                        <a:rPr lang="ko-KR" altLang="en-US" sz="1300" baseline="0" dirty="0"/>
                        <a:t>연결오류 메시지 출력</a:t>
                      </a:r>
                      <a:endParaRPr lang="en-US" altLang="ko-KR" sz="1300" baseline="0" dirty="0"/>
                    </a:p>
                  </a:txBody>
                  <a:tcPr marL="70595" marR="70595" marT="35298" marB="35298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직각 삼각형 4"/>
          <p:cNvSpPr/>
          <p:nvPr/>
        </p:nvSpPr>
        <p:spPr>
          <a:xfrm flipH="1" flipV="1">
            <a:off x="8210349" y="0"/>
            <a:ext cx="933651" cy="943277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각 삼각형 6"/>
          <p:cNvSpPr/>
          <p:nvPr/>
        </p:nvSpPr>
        <p:spPr>
          <a:xfrm>
            <a:off x="0" y="5884246"/>
            <a:ext cx="989797" cy="973754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각 삼각형 7"/>
          <p:cNvSpPr/>
          <p:nvPr/>
        </p:nvSpPr>
        <p:spPr>
          <a:xfrm flipH="1" flipV="1">
            <a:off x="8210349" y="0"/>
            <a:ext cx="933651" cy="943277"/>
          </a:xfrm>
          <a:prstGeom prst="rtTriangle">
            <a:avLst/>
          </a:prstGeom>
          <a:solidFill>
            <a:srgbClr val="FDDBE6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/>
          <p:cNvSpPr/>
          <p:nvPr/>
        </p:nvSpPr>
        <p:spPr>
          <a:xfrm>
            <a:off x="0" y="5884246"/>
            <a:ext cx="989797" cy="973754"/>
          </a:xfrm>
          <a:prstGeom prst="rtTriangle">
            <a:avLst/>
          </a:prstGeom>
          <a:solidFill>
            <a:srgbClr val="FDDBE6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7847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325934"/>
            <a:ext cx="1082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맑은 고딕" panose="020B0503020000020004" pitchFamily="50" charset="-127"/>
              </a:rPr>
              <a:t>4. DB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 flipH="1" flipV="1">
            <a:off x="8210349" y="0"/>
            <a:ext cx="933651" cy="943277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각 삼각형 6"/>
          <p:cNvSpPr/>
          <p:nvPr/>
        </p:nvSpPr>
        <p:spPr>
          <a:xfrm>
            <a:off x="0" y="5884246"/>
            <a:ext cx="989797" cy="973754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743545" y="1779879"/>
          <a:ext cx="7776864" cy="2418352"/>
        </p:xfrm>
        <a:graphic>
          <a:graphicData uri="http://schemas.openxmlformats.org/drawingml/2006/table">
            <a:tbl>
              <a:tblPr/>
              <a:tblGrid>
                <a:gridCol w="492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07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29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03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31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189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59651"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 err="1">
                          <a:solidFill>
                            <a:srgbClr val="000000"/>
                          </a:solidFill>
                          <a:latin typeface="바탕"/>
                        </a:rPr>
                        <a:t>테이블명</a:t>
                      </a:r>
                      <a:endParaRPr lang="ko-KR" altLang="en-US" sz="1100" b="1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61617" marR="61617" marT="17035" marB="1703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MEMBER</a:t>
                      </a:r>
                      <a:endParaRPr lang="en-US" sz="11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61617" marR="61617" marT="17035" marB="170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>
                        <a:solidFill>
                          <a:srgbClr val="000000"/>
                        </a:solidFill>
                        <a:latin typeface="바탕"/>
                        <a:ea typeface="바탕"/>
                      </a:endParaRPr>
                    </a:p>
                  </a:txBody>
                  <a:tcPr marL="61617" marR="61617" marT="17035" marB="170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672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번호</a:t>
                      </a:r>
                    </a:p>
                  </a:txBody>
                  <a:tcPr marL="61617" marR="61617" marT="17035" marB="1703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스키마</a:t>
                      </a:r>
                    </a:p>
                  </a:txBody>
                  <a:tcPr marL="61617" marR="61617" marT="17035" marB="170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데이터타입</a:t>
                      </a:r>
                    </a:p>
                  </a:txBody>
                  <a:tcPr marL="61617" marR="61617" marT="17035" marB="170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NULL</a:t>
                      </a:r>
                      <a:r>
                        <a:rPr lang="ko-KR" altLang="en-US" sz="1100" b="1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여부</a:t>
                      </a:r>
                    </a:p>
                  </a:txBody>
                  <a:tcPr marL="61617" marR="61617" marT="17035" marB="170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기본값</a:t>
                      </a:r>
                    </a:p>
                  </a:txBody>
                  <a:tcPr marL="61617" marR="61617" marT="17035" marB="170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KEY</a:t>
                      </a:r>
                    </a:p>
                  </a:txBody>
                  <a:tcPr marL="61617" marR="61617" marT="17035" marB="170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marL="61617" marR="61617" marT="17035" marB="170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9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1</a:t>
                      </a:r>
                      <a:endParaRPr lang="en-US" sz="11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61617" marR="61617" marT="17035" marB="1703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USERNAME</a:t>
                      </a:r>
                      <a:endParaRPr lang="en-US" sz="11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61617" marR="61617" marT="17035" marB="170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VARCHAR2(20)</a:t>
                      </a:r>
                      <a:endParaRPr lang="en-US" sz="11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61617" marR="61617" marT="17035" marB="170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Not Null</a:t>
                      </a:r>
                      <a:endParaRPr lang="en-US" sz="11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61617" marR="61617" marT="17035" marB="170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solidFill>
                          <a:srgbClr val="000000"/>
                        </a:solidFill>
                        <a:latin typeface="바탕"/>
                        <a:ea typeface="바탕"/>
                      </a:endParaRPr>
                    </a:p>
                  </a:txBody>
                  <a:tcPr marL="61617" marR="61617" marT="17035" marB="170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61617" marR="61617" marT="17035" marB="170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latin typeface="바탕"/>
                        </a:rPr>
                        <a:t>회원 이름</a:t>
                      </a:r>
                    </a:p>
                  </a:txBody>
                  <a:tcPr marL="61617" marR="61617" marT="17035" marB="170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9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2</a:t>
                      </a:r>
                      <a:endParaRPr lang="en-US" sz="11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61617" marR="61617" marT="17035" marB="1703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USERID</a:t>
                      </a:r>
                      <a:endParaRPr lang="en-US" sz="11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61617" marR="61617" marT="17035" marB="170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VARCHAR2(20)</a:t>
                      </a:r>
                      <a:endParaRPr lang="en-US" sz="11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61617" marR="61617" marT="17035" marB="170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Not Null</a:t>
                      </a:r>
                      <a:endParaRPr lang="en-US" sz="11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61617" marR="61617" marT="17035" marB="170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solidFill>
                          <a:srgbClr val="000000"/>
                        </a:solidFill>
                        <a:latin typeface="바탕"/>
                        <a:ea typeface="바탕"/>
                      </a:endParaRPr>
                    </a:p>
                  </a:txBody>
                  <a:tcPr marL="61617" marR="61617" marT="17035" marB="170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PK</a:t>
                      </a:r>
                      <a:endParaRPr lang="ko-KR" altLang="en-US" sz="1100" dirty="0">
                        <a:solidFill>
                          <a:srgbClr val="000000"/>
                        </a:solidFill>
                        <a:latin typeface="바탕"/>
                        <a:ea typeface="바탕"/>
                      </a:endParaRPr>
                    </a:p>
                  </a:txBody>
                  <a:tcPr marL="61617" marR="61617" marT="17035" marB="170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latin typeface="바탕"/>
                        </a:rPr>
                        <a:t>회원 아이디</a:t>
                      </a:r>
                    </a:p>
                  </a:txBody>
                  <a:tcPr marL="61617" marR="61617" marT="17035" marB="170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9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3</a:t>
                      </a:r>
                      <a:endParaRPr lang="en-US" sz="11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61617" marR="61617" marT="17035" marB="1703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USERPW</a:t>
                      </a:r>
                      <a:endParaRPr lang="en-US" sz="11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61617" marR="61617" marT="17035" marB="170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VARCHAR2(20)</a:t>
                      </a:r>
                      <a:endParaRPr lang="en-US" sz="11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61617" marR="61617" marT="17035" marB="170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Not Null</a:t>
                      </a:r>
                      <a:endParaRPr lang="en-US" sz="11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61617" marR="61617" marT="17035" marB="170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solidFill>
                          <a:srgbClr val="000000"/>
                        </a:solidFill>
                        <a:latin typeface="바탕"/>
                        <a:ea typeface="바탕"/>
                      </a:endParaRPr>
                    </a:p>
                  </a:txBody>
                  <a:tcPr marL="61617" marR="61617" marT="17035" marB="170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solidFill>
                          <a:srgbClr val="000000"/>
                        </a:solidFill>
                        <a:latin typeface="바탕"/>
                        <a:ea typeface="바탕"/>
                      </a:endParaRPr>
                    </a:p>
                  </a:txBody>
                  <a:tcPr marL="61617" marR="61617" marT="17035" marB="170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latin typeface="바탕"/>
                        </a:rPr>
                        <a:t>회원 비밀번호</a:t>
                      </a:r>
                    </a:p>
                  </a:txBody>
                  <a:tcPr marL="61617" marR="61617" marT="17035" marB="170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9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4</a:t>
                      </a:r>
                      <a:endParaRPr lang="en-US" sz="11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61617" marR="61617" marT="17035" marB="1703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USERTEL</a:t>
                      </a:r>
                      <a:endParaRPr lang="en-US" sz="11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61617" marR="61617" marT="17035" marB="170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VARCHAR2(20)</a:t>
                      </a:r>
                      <a:endParaRPr lang="en-US" sz="11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61617" marR="61617" marT="17035" marB="170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Not Null</a:t>
                      </a:r>
                      <a:endParaRPr lang="en-US" sz="11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61617" marR="61617" marT="17035" marB="170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solidFill>
                          <a:srgbClr val="000000"/>
                        </a:solidFill>
                        <a:latin typeface="바탕"/>
                        <a:ea typeface="바탕"/>
                      </a:endParaRPr>
                    </a:p>
                  </a:txBody>
                  <a:tcPr marL="61617" marR="61617" marT="17035" marB="170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solidFill>
                          <a:srgbClr val="000000"/>
                        </a:solidFill>
                        <a:latin typeface="바탕"/>
                        <a:ea typeface="바탕"/>
                      </a:endParaRPr>
                    </a:p>
                  </a:txBody>
                  <a:tcPr marL="61617" marR="61617" marT="17035" marB="170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latin typeface="바탕"/>
                        </a:rPr>
                        <a:t>회원 전화번호</a:t>
                      </a:r>
                    </a:p>
                  </a:txBody>
                  <a:tcPr marL="61617" marR="61617" marT="17035" marB="170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9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5</a:t>
                      </a:r>
                      <a:endParaRPr lang="en-US" sz="11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61617" marR="61617" marT="17035" marB="1703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USERCHEK</a:t>
                      </a:r>
                      <a:endParaRPr lang="en-US" sz="11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61617" marR="61617" marT="17035" marB="170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NUMBER</a:t>
                      </a:r>
                      <a:endParaRPr lang="en-US" sz="11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61617" marR="61617" marT="17035" marB="170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Not Null</a:t>
                      </a:r>
                      <a:endParaRPr lang="en-US" sz="11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61617" marR="61617" marT="17035" marB="170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solidFill>
                          <a:srgbClr val="000000"/>
                        </a:solidFill>
                        <a:latin typeface="바탕"/>
                        <a:ea typeface="바탕"/>
                      </a:endParaRPr>
                    </a:p>
                  </a:txBody>
                  <a:tcPr marL="61617" marR="61617" marT="17035" marB="170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solidFill>
                          <a:srgbClr val="000000"/>
                        </a:solidFill>
                        <a:latin typeface="바탕"/>
                        <a:ea typeface="바탕"/>
                      </a:endParaRPr>
                    </a:p>
                  </a:txBody>
                  <a:tcPr marL="61617" marR="61617" marT="17035" marB="170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latin typeface="바탕"/>
                        </a:rPr>
                        <a:t>회원 프레임 위치</a:t>
                      </a:r>
                    </a:p>
                  </a:txBody>
                  <a:tcPr marL="61617" marR="61617" marT="17035" marB="170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6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6</a:t>
                      </a:r>
                      <a:endParaRPr lang="en-US" sz="11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61617" marR="61617" marT="17035" marB="17035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USERIMAGE</a:t>
                      </a:r>
                      <a:endParaRPr lang="en-US" sz="11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61617" marR="61617" marT="17035" marB="170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VARCHAR2(20)</a:t>
                      </a:r>
                      <a:endParaRPr lang="en-US" sz="11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61617" marR="61617" marT="17035" marB="170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바탕"/>
                          <a:ea typeface="바탕"/>
                        </a:rPr>
                        <a:t>Not Null</a:t>
                      </a:r>
                      <a:endParaRPr lang="en-US" sz="11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61617" marR="61617" marT="17035" marB="170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solidFill>
                          <a:srgbClr val="000000"/>
                        </a:solidFill>
                        <a:latin typeface="바탕"/>
                        <a:ea typeface="바탕"/>
                      </a:endParaRPr>
                    </a:p>
                  </a:txBody>
                  <a:tcPr marL="61617" marR="61617" marT="17035" marB="170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>
                        <a:solidFill>
                          <a:srgbClr val="000000"/>
                        </a:solidFill>
                        <a:latin typeface="바탕"/>
                        <a:ea typeface="바탕"/>
                      </a:endParaRPr>
                    </a:p>
                  </a:txBody>
                  <a:tcPr marL="61617" marR="61617" marT="17035" marB="170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latin typeface="바탕"/>
                        </a:rPr>
                        <a:t>회원</a:t>
                      </a:r>
                      <a:r>
                        <a:rPr lang="ko-KR" altLang="en-US" sz="1100" baseline="0" dirty="0">
                          <a:solidFill>
                            <a:srgbClr val="000000"/>
                          </a:solidFill>
                          <a:latin typeface="바탕"/>
                        </a:rPr>
                        <a:t> 대표캐릭터</a:t>
                      </a:r>
                      <a:endParaRPr lang="ko-KR" altLang="en-US" sz="11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marL="61617" marR="61617" marT="17035" marB="170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직각 삼각형 7"/>
          <p:cNvSpPr/>
          <p:nvPr/>
        </p:nvSpPr>
        <p:spPr>
          <a:xfrm flipH="1" flipV="1">
            <a:off x="8210349" y="0"/>
            <a:ext cx="933651" cy="943277"/>
          </a:xfrm>
          <a:prstGeom prst="rtTriangle">
            <a:avLst/>
          </a:prstGeom>
          <a:solidFill>
            <a:srgbClr val="FDDBE6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/>
          <p:cNvSpPr/>
          <p:nvPr/>
        </p:nvSpPr>
        <p:spPr>
          <a:xfrm>
            <a:off x="0" y="5884246"/>
            <a:ext cx="989797" cy="973754"/>
          </a:xfrm>
          <a:prstGeom prst="rtTriangle">
            <a:avLst/>
          </a:prstGeom>
          <a:solidFill>
            <a:srgbClr val="FDDBE6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7847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335459"/>
            <a:ext cx="2908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맑은 고딕" panose="020B0503020000020004" pitchFamily="50" charset="-127"/>
              </a:rPr>
              <a:t>5. User Diagram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 flipH="1" flipV="1">
            <a:off x="8210349" y="0"/>
            <a:ext cx="933651" cy="943277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각 삼각형 6"/>
          <p:cNvSpPr/>
          <p:nvPr/>
        </p:nvSpPr>
        <p:spPr>
          <a:xfrm>
            <a:off x="0" y="5884246"/>
            <a:ext cx="989797" cy="973754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100"/>
          <p:cNvGrpSpPr/>
          <p:nvPr/>
        </p:nvGrpSpPr>
        <p:grpSpPr>
          <a:xfrm>
            <a:off x="4067944" y="1358320"/>
            <a:ext cx="827128" cy="988839"/>
            <a:chOff x="-2634133" y="3533257"/>
            <a:chExt cx="945849" cy="1218845"/>
          </a:xfrm>
        </p:grpSpPr>
        <p:grpSp>
          <p:nvGrpSpPr>
            <p:cNvPr id="12" name="그룹 1"/>
            <p:cNvGrpSpPr/>
            <p:nvPr/>
          </p:nvGrpSpPr>
          <p:grpSpPr>
            <a:xfrm>
              <a:off x="-2458674" y="3533257"/>
              <a:ext cx="621963" cy="813233"/>
              <a:chOff x="-2458675" y="3279214"/>
              <a:chExt cx="305999" cy="354716"/>
            </a:xfrm>
          </p:grpSpPr>
          <p:sp>
            <p:nvSpPr>
              <p:cNvPr id="14" name="순서도: 지연 13"/>
              <p:cNvSpPr/>
              <p:nvPr/>
            </p:nvSpPr>
            <p:spPr>
              <a:xfrm rot="16200000">
                <a:off x="-2391667" y="3394938"/>
                <a:ext cx="171984" cy="305999"/>
              </a:xfrm>
              <a:prstGeom prst="flowChartDelay">
                <a:avLst/>
              </a:prstGeom>
              <a:gradFill rotWithShape="1">
                <a:gsLst>
                  <a:gs pos="0">
                    <a:srgbClr val="9BBB59">
                      <a:shade val="51000"/>
                      <a:satMod val="130000"/>
                    </a:srgbClr>
                  </a:gs>
                  <a:gs pos="80000">
                    <a:srgbClr val="9BBB59">
                      <a:shade val="93000"/>
                      <a:satMod val="130000"/>
                    </a:srgbClr>
                  </a:gs>
                  <a:gs pos="100000">
                    <a:srgbClr val="9BBB59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-2412776" y="3279214"/>
                <a:ext cx="214199" cy="200648"/>
              </a:xfrm>
              <a:prstGeom prst="ellipse">
                <a:avLst/>
              </a:prstGeom>
              <a:gradFill rotWithShape="1">
                <a:gsLst>
                  <a:gs pos="0">
                    <a:srgbClr val="9BBB59">
                      <a:shade val="51000"/>
                      <a:satMod val="130000"/>
                    </a:srgbClr>
                  </a:gs>
                  <a:gs pos="80000">
                    <a:srgbClr val="9BBB59">
                      <a:shade val="93000"/>
                      <a:satMod val="130000"/>
                    </a:srgbClr>
                  </a:gs>
                  <a:gs pos="100000">
                    <a:srgbClr val="9BBB59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  <p:sp>
          <p:nvSpPr>
            <p:cNvPr id="13" name="직사각형 2"/>
            <p:cNvSpPr/>
            <p:nvPr/>
          </p:nvSpPr>
          <p:spPr>
            <a:xfrm>
              <a:off x="-2634133" y="4382770"/>
              <a:ext cx="945849" cy="4513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>
                    <a:outerShdw blurRad="38100" dist="38100" dir="2700000" algn="tl" rotWithShape="0">
                      <a:srgbClr val="000000">
                        <a:alpha val="40000"/>
                      </a:srgbClr>
                    </a:outerShdw>
                  </a:effectLst>
                  <a:uLnTx/>
                  <a:uFillTx/>
                </a:rPr>
                <a:t>회 원</a:t>
              </a:r>
            </a:p>
          </p:txBody>
        </p:sp>
      </p:grpSp>
      <p:grpSp>
        <p:nvGrpSpPr>
          <p:cNvPr id="17" name="그룹 13"/>
          <p:cNvGrpSpPr/>
          <p:nvPr/>
        </p:nvGrpSpPr>
        <p:grpSpPr>
          <a:xfrm>
            <a:off x="2067744" y="3432337"/>
            <a:ext cx="925914" cy="519265"/>
            <a:chOff x="261808" y="4077072"/>
            <a:chExt cx="945849" cy="576064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277296" y="4077072"/>
              <a:ext cx="922275" cy="576064"/>
            </a:xfrm>
            <a:prstGeom prst="roundRect">
              <a:avLst>
                <a:gd name="adj" fmla="val 16667"/>
              </a:avLst>
            </a:prstGeom>
            <a:solidFill>
              <a:sysClr val="window" lastClr="FFFFFF"/>
            </a:solidFill>
            <a:ln w="25400" cap="flat" cmpd="sng" algn="ctr">
              <a:solidFill>
                <a:srgbClr val="9BBB59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61808" y="4198104"/>
              <a:ext cx="945849" cy="3755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>
                    <a:outerShdw blurRad="38100" dist="38100" dir="2700000" algn="tl" rotWithShape="0">
                      <a:srgbClr val="000000">
                        <a:alpha val="40000"/>
                      </a:srgbClr>
                    </a:outerShdw>
                  </a:effectLst>
                  <a:uLnTx/>
                  <a:uFillTx/>
                </a:rPr>
                <a:t>로그인</a:t>
              </a:r>
            </a:p>
          </p:txBody>
        </p:sp>
      </p:grpSp>
      <p:grpSp>
        <p:nvGrpSpPr>
          <p:cNvPr id="20" name="그룹 47"/>
          <p:cNvGrpSpPr/>
          <p:nvPr/>
        </p:nvGrpSpPr>
        <p:grpSpPr>
          <a:xfrm>
            <a:off x="3990256" y="3394237"/>
            <a:ext cx="1069194" cy="519265"/>
            <a:chOff x="261808" y="4077072"/>
            <a:chExt cx="945849" cy="576064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277296" y="4077072"/>
              <a:ext cx="922275" cy="576064"/>
            </a:xfrm>
            <a:prstGeom prst="roundRect">
              <a:avLst>
                <a:gd name="adj" fmla="val 16667"/>
              </a:avLst>
            </a:prstGeom>
            <a:solidFill>
              <a:sysClr val="window" lastClr="FFFFFF"/>
            </a:solidFill>
            <a:ln w="25400" cap="flat" cmpd="sng" algn="ctr">
              <a:solidFill>
                <a:srgbClr val="9BBB59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61808" y="4198106"/>
              <a:ext cx="945849" cy="3755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>
                    <a:outerShdw blurRad="38100" dist="38100" dir="2700000" algn="tl" rotWithShape="0">
                      <a:srgbClr val="000000">
                        <a:alpha val="40000"/>
                      </a:srgbClr>
                    </a:outerShdw>
                  </a:effectLst>
                  <a:uLnTx/>
                  <a:uFillTx/>
                </a:rPr>
                <a:t>로그아웃</a:t>
              </a: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</a:endParaRPr>
            </a:p>
          </p:txBody>
        </p:sp>
      </p:grpSp>
      <p:grpSp>
        <p:nvGrpSpPr>
          <p:cNvPr id="23" name="그룹 51"/>
          <p:cNvGrpSpPr/>
          <p:nvPr/>
        </p:nvGrpSpPr>
        <p:grpSpPr>
          <a:xfrm>
            <a:off x="7590107" y="3440056"/>
            <a:ext cx="1057215" cy="519265"/>
            <a:chOff x="261809" y="4077072"/>
            <a:chExt cx="945848" cy="576064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277296" y="4077072"/>
              <a:ext cx="922275" cy="576064"/>
            </a:xfrm>
            <a:prstGeom prst="roundRect">
              <a:avLst>
                <a:gd name="adj" fmla="val 16667"/>
              </a:avLst>
            </a:prstGeom>
            <a:solidFill>
              <a:sysClr val="window" lastClr="FFFFFF"/>
            </a:solidFill>
            <a:ln w="25400" cap="flat" cmpd="sng" algn="ctr">
              <a:solidFill>
                <a:srgbClr val="9BBB59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61809" y="4198106"/>
              <a:ext cx="945848" cy="3755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b="1" kern="0" dirty="0" err="1"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>
                    <a:outerShdw blurRad="38100" dist="38100" dir="2700000" algn="tl" rotWithShape="0">
                      <a:srgbClr val="000000">
                        <a:alpha val="40000"/>
                      </a:srgbClr>
                    </a:outerShdw>
                  </a:effectLst>
                </a:rPr>
                <a:t>게임방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</a:endParaRPr>
            </a:p>
          </p:txBody>
        </p:sp>
      </p:grpSp>
      <p:grpSp>
        <p:nvGrpSpPr>
          <p:cNvPr id="26" name="그룹 54"/>
          <p:cNvGrpSpPr/>
          <p:nvPr/>
        </p:nvGrpSpPr>
        <p:grpSpPr>
          <a:xfrm>
            <a:off x="5862092" y="3441864"/>
            <a:ext cx="1080120" cy="519265"/>
            <a:chOff x="270149" y="4077078"/>
            <a:chExt cx="945848" cy="576064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277296" y="4077078"/>
              <a:ext cx="922275" cy="576064"/>
            </a:xfrm>
            <a:prstGeom prst="roundRect">
              <a:avLst>
                <a:gd name="adj" fmla="val 16667"/>
              </a:avLst>
            </a:prstGeom>
            <a:solidFill>
              <a:sysClr val="window" lastClr="FFFFFF"/>
            </a:solidFill>
            <a:ln w="25400" cap="flat" cmpd="sng" algn="ctr">
              <a:solidFill>
                <a:srgbClr val="9BBB59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70149" y="4190064"/>
              <a:ext cx="945848" cy="3755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b="1" kern="0" noProof="0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>
                    <a:outerShdw blurRad="38100" dist="38100" dir="2700000" algn="tl" rotWithShape="0">
                      <a:srgbClr val="000000">
                        <a:alpha val="40000"/>
                      </a:srgbClr>
                    </a:outerShdw>
                  </a:effectLst>
                </a:rPr>
                <a:t>대기실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</a:endParaRPr>
            </a:p>
          </p:txBody>
        </p:sp>
      </p:grpSp>
      <p:cxnSp>
        <p:nvCxnSpPr>
          <p:cNvPr id="36" name="직선 연결선 35"/>
          <p:cNvCxnSpPr/>
          <p:nvPr/>
        </p:nvCxnSpPr>
        <p:spPr>
          <a:xfrm flipH="1">
            <a:off x="2733675" y="2332788"/>
            <a:ext cx="1299013" cy="905712"/>
          </a:xfrm>
          <a:prstGeom prst="line">
            <a:avLst/>
          </a:prstGeom>
          <a:noFill/>
          <a:ln w="50800" cap="flat" cmpd="sng" algn="ctr">
            <a:solidFill>
              <a:srgbClr val="9BBB59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37" name="직선 연결선 36"/>
          <p:cNvCxnSpPr/>
          <p:nvPr/>
        </p:nvCxnSpPr>
        <p:spPr>
          <a:xfrm flipH="1">
            <a:off x="1043608" y="2066925"/>
            <a:ext cx="2690192" cy="1163603"/>
          </a:xfrm>
          <a:prstGeom prst="line">
            <a:avLst/>
          </a:prstGeom>
          <a:noFill/>
          <a:ln w="50800" cap="flat" cmpd="sng" algn="ctr">
            <a:solidFill>
              <a:srgbClr val="9BBB59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38" name="직선 연결선 37"/>
          <p:cNvCxnSpPr/>
          <p:nvPr/>
        </p:nvCxnSpPr>
        <p:spPr>
          <a:xfrm>
            <a:off x="4499992" y="2438440"/>
            <a:ext cx="0" cy="864096"/>
          </a:xfrm>
          <a:prstGeom prst="line">
            <a:avLst/>
          </a:prstGeom>
          <a:noFill/>
          <a:ln w="50800" cap="flat" cmpd="sng" algn="ctr">
            <a:solidFill>
              <a:srgbClr val="9BBB59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grpSp>
        <p:nvGrpSpPr>
          <p:cNvPr id="41" name="그룹 140"/>
          <p:cNvGrpSpPr/>
          <p:nvPr/>
        </p:nvGrpSpPr>
        <p:grpSpPr>
          <a:xfrm>
            <a:off x="3923928" y="5087313"/>
            <a:ext cx="1296144" cy="1058535"/>
            <a:chOff x="-2885957" y="3533257"/>
            <a:chExt cx="1482185" cy="1304752"/>
          </a:xfrm>
        </p:grpSpPr>
        <p:grpSp>
          <p:nvGrpSpPr>
            <p:cNvPr id="42" name="그룹 86"/>
            <p:cNvGrpSpPr/>
            <p:nvPr/>
          </p:nvGrpSpPr>
          <p:grpSpPr>
            <a:xfrm>
              <a:off x="-2458674" y="3533257"/>
              <a:ext cx="621963" cy="813233"/>
              <a:chOff x="-2458675" y="3279214"/>
              <a:chExt cx="305999" cy="354716"/>
            </a:xfrm>
          </p:grpSpPr>
          <p:sp>
            <p:nvSpPr>
              <p:cNvPr id="44" name="순서도: 지연 43"/>
              <p:cNvSpPr/>
              <p:nvPr/>
            </p:nvSpPr>
            <p:spPr>
              <a:xfrm rot="16200000">
                <a:off x="-2391667" y="3394938"/>
                <a:ext cx="171984" cy="305999"/>
              </a:xfrm>
              <a:prstGeom prst="flowChartDelay">
                <a:avLst/>
              </a:prstGeom>
              <a:gradFill rotWithShape="1">
                <a:gsLst>
                  <a:gs pos="0">
                    <a:srgbClr val="9BBB59">
                      <a:shade val="51000"/>
                      <a:satMod val="130000"/>
                    </a:srgbClr>
                  </a:gs>
                  <a:gs pos="80000">
                    <a:srgbClr val="9BBB59">
                      <a:shade val="93000"/>
                      <a:satMod val="130000"/>
                    </a:srgbClr>
                  </a:gs>
                  <a:gs pos="100000">
                    <a:srgbClr val="9BBB59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45" name="타원 44"/>
              <p:cNvSpPr/>
              <p:nvPr/>
            </p:nvSpPr>
            <p:spPr>
              <a:xfrm>
                <a:off x="-2412776" y="3279214"/>
                <a:ext cx="214199" cy="200648"/>
              </a:xfrm>
              <a:prstGeom prst="ellipse">
                <a:avLst/>
              </a:prstGeom>
              <a:gradFill rotWithShape="1">
                <a:gsLst>
                  <a:gs pos="0">
                    <a:srgbClr val="9BBB59">
                      <a:shade val="51000"/>
                      <a:satMod val="130000"/>
                    </a:srgbClr>
                  </a:gs>
                  <a:gs pos="80000">
                    <a:srgbClr val="9BBB59">
                      <a:shade val="93000"/>
                      <a:satMod val="130000"/>
                    </a:srgbClr>
                  </a:gs>
                  <a:gs pos="100000">
                    <a:srgbClr val="9BBB59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  <p:sp>
          <p:nvSpPr>
            <p:cNvPr id="43" name="직사각형 42"/>
            <p:cNvSpPr/>
            <p:nvPr/>
          </p:nvSpPr>
          <p:spPr>
            <a:xfrm>
              <a:off x="-2885957" y="4382769"/>
              <a:ext cx="1482185" cy="4552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>
                    <a:outerShdw blurRad="38100" dist="38100" dir="2700000" algn="tl" rotWithShape="0">
                      <a:srgbClr val="000000">
                        <a:alpha val="40000"/>
                      </a:srgbClr>
                    </a:outerShdw>
                  </a:effectLst>
                  <a:uLnTx/>
                  <a:uFillTx/>
                </a:rPr>
                <a:t>비회원</a:t>
              </a:r>
            </a:p>
          </p:txBody>
        </p:sp>
      </p:grpSp>
      <p:grpSp>
        <p:nvGrpSpPr>
          <p:cNvPr id="46" name="그룹 167"/>
          <p:cNvGrpSpPr/>
          <p:nvPr/>
        </p:nvGrpSpPr>
        <p:grpSpPr>
          <a:xfrm>
            <a:off x="254918" y="3420988"/>
            <a:ext cx="1306336" cy="519266"/>
            <a:chOff x="1475656" y="4331932"/>
            <a:chExt cx="1306336" cy="519266"/>
          </a:xfrm>
        </p:grpSpPr>
        <p:sp>
          <p:nvSpPr>
            <p:cNvPr id="47" name="모서리가 둥근 직사각형 46"/>
            <p:cNvSpPr/>
            <p:nvPr/>
          </p:nvSpPr>
          <p:spPr>
            <a:xfrm>
              <a:off x="1475656" y="4331932"/>
              <a:ext cx="1273777" cy="519266"/>
            </a:xfrm>
            <a:prstGeom prst="roundRect">
              <a:avLst>
                <a:gd name="adj" fmla="val 16667"/>
              </a:avLst>
            </a:prstGeom>
            <a:solidFill>
              <a:sysClr val="window" lastClr="FFFFFF"/>
            </a:solidFill>
            <a:ln w="25400" cap="flat" cmpd="sng" algn="ctr">
              <a:solidFill>
                <a:srgbClr val="9BBB59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475656" y="4441030"/>
              <a:ext cx="130633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>
                    <a:outerShdw blurRad="38100" dist="38100" dir="2700000" algn="tl" rotWithShape="0">
                      <a:srgbClr val="000000">
                        <a:alpha val="40000"/>
                      </a:srgbClr>
                    </a:outerShdw>
                  </a:effectLst>
                  <a:uLnTx/>
                  <a:uFillTx/>
                </a:rPr>
                <a:t>회원가입</a:t>
              </a:r>
            </a:p>
          </p:txBody>
        </p:sp>
      </p:grpSp>
      <p:cxnSp>
        <p:nvCxnSpPr>
          <p:cNvPr id="55" name="직선 연결선 54"/>
          <p:cNvCxnSpPr/>
          <p:nvPr/>
        </p:nvCxnSpPr>
        <p:spPr>
          <a:xfrm flipH="1" flipV="1">
            <a:off x="2886076" y="4067176"/>
            <a:ext cx="1390649" cy="752474"/>
          </a:xfrm>
          <a:prstGeom prst="line">
            <a:avLst/>
          </a:prstGeom>
          <a:noFill/>
          <a:ln w="50800" cap="flat" cmpd="sng" algn="ctr">
            <a:solidFill>
              <a:srgbClr val="9BBB59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56" name="직선 연결선 55"/>
          <p:cNvCxnSpPr/>
          <p:nvPr/>
        </p:nvCxnSpPr>
        <p:spPr>
          <a:xfrm flipH="1" flipV="1">
            <a:off x="1400178" y="4086227"/>
            <a:ext cx="2676522" cy="1000123"/>
          </a:xfrm>
          <a:prstGeom prst="line">
            <a:avLst/>
          </a:prstGeom>
          <a:noFill/>
          <a:ln w="50800" cap="flat" cmpd="sng" algn="ctr">
            <a:solidFill>
              <a:srgbClr val="9BBB59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65" name="직선 연결선 64"/>
          <p:cNvCxnSpPr/>
          <p:nvPr/>
        </p:nvCxnSpPr>
        <p:spPr>
          <a:xfrm flipH="1" flipV="1">
            <a:off x="5172075" y="2419350"/>
            <a:ext cx="1219200" cy="838201"/>
          </a:xfrm>
          <a:prstGeom prst="line">
            <a:avLst/>
          </a:prstGeom>
          <a:noFill/>
          <a:ln w="50800" cap="flat" cmpd="sng" algn="ctr">
            <a:solidFill>
              <a:srgbClr val="9BBB59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68" name="직선 연결선 67"/>
          <p:cNvCxnSpPr/>
          <p:nvPr/>
        </p:nvCxnSpPr>
        <p:spPr>
          <a:xfrm flipH="1" flipV="1">
            <a:off x="5429250" y="2105025"/>
            <a:ext cx="2600327" cy="1162051"/>
          </a:xfrm>
          <a:prstGeom prst="line">
            <a:avLst/>
          </a:prstGeom>
          <a:noFill/>
          <a:ln w="50800" cap="flat" cmpd="sng" algn="ctr">
            <a:solidFill>
              <a:srgbClr val="9BBB59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39" name="직각 삼각형 38"/>
          <p:cNvSpPr/>
          <p:nvPr/>
        </p:nvSpPr>
        <p:spPr>
          <a:xfrm flipH="1" flipV="1">
            <a:off x="8210349" y="0"/>
            <a:ext cx="933651" cy="943277"/>
          </a:xfrm>
          <a:prstGeom prst="rtTriangle">
            <a:avLst/>
          </a:prstGeom>
          <a:solidFill>
            <a:srgbClr val="FDDBE6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각 삼각형 39"/>
          <p:cNvSpPr/>
          <p:nvPr/>
        </p:nvSpPr>
        <p:spPr>
          <a:xfrm>
            <a:off x="0" y="5884246"/>
            <a:ext cx="989797" cy="973754"/>
          </a:xfrm>
          <a:prstGeom prst="rtTriangle">
            <a:avLst/>
          </a:prstGeom>
          <a:solidFill>
            <a:srgbClr val="FDDBE6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7847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325934"/>
            <a:ext cx="2988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맑은 고딕" panose="020B0503020000020004" pitchFamily="50" charset="-127"/>
              </a:rPr>
              <a:t>4. Class Diagram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 flipH="1" flipV="1">
            <a:off x="8210349" y="0"/>
            <a:ext cx="933651" cy="943277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각 삼각형 6"/>
          <p:cNvSpPr/>
          <p:nvPr/>
        </p:nvSpPr>
        <p:spPr>
          <a:xfrm>
            <a:off x="0" y="5884246"/>
            <a:ext cx="989797" cy="973754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C:\Users\jsk26\Desktop\클래스 다이어그램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8575" y="1666875"/>
            <a:ext cx="8920443" cy="3602037"/>
          </a:xfrm>
          <a:prstGeom prst="rect">
            <a:avLst/>
          </a:prstGeom>
          <a:noFill/>
        </p:spPr>
      </p:pic>
      <p:sp>
        <p:nvSpPr>
          <p:cNvPr id="8" name="직각 삼각형 7"/>
          <p:cNvSpPr/>
          <p:nvPr/>
        </p:nvSpPr>
        <p:spPr>
          <a:xfrm flipH="1" flipV="1">
            <a:off x="8210349" y="0"/>
            <a:ext cx="933651" cy="943277"/>
          </a:xfrm>
          <a:prstGeom prst="rtTriangle">
            <a:avLst/>
          </a:prstGeom>
          <a:solidFill>
            <a:srgbClr val="FDDBE6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/>
          <p:cNvSpPr/>
          <p:nvPr/>
        </p:nvSpPr>
        <p:spPr>
          <a:xfrm>
            <a:off x="0" y="5884246"/>
            <a:ext cx="989797" cy="973754"/>
          </a:xfrm>
          <a:prstGeom prst="rtTriangle">
            <a:avLst/>
          </a:prstGeom>
          <a:solidFill>
            <a:srgbClr val="FDDBE6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7847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325934"/>
            <a:ext cx="2151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5. </a:t>
            </a:r>
            <a:r>
              <a:rPr lang="ko-KR" altLang="en-US" sz="3200" spc="-150" dirty="0">
                <a:solidFill>
                  <a:srgbClr val="5252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화면구성</a:t>
            </a:r>
            <a:endParaRPr lang="en-US" altLang="ko-KR" sz="3200" spc="-150" dirty="0">
              <a:solidFill>
                <a:srgbClr val="52525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C:\Users\jsk26\Desktop\가마우지\서버프레임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2862" y="1520096"/>
            <a:ext cx="4151178" cy="3136900"/>
          </a:xfrm>
          <a:prstGeom prst="rect">
            <a:avLst/>
          </a:prstGeom>
          <a:noFill/>
        </p:spPr>
      </p:pic>
      <p:sp>
        <p:nvSpPr>
          <p:cNvPr id="7" name="직각 삼각형 6"/>
          <p:cNvSpPr/>
          <p:nvPr/>
        </p:nvSpPr>
        <p:spPr>
          <a:xfrm flipH="1" flipV="1">
            <a:off x="8210349" y="0"/>
            <a:ext cx="933651" cy="943277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/>
          <p:cNvSpPr/>
          <p:nvPr/>
        </p:nvSpPr>
        <p:spPr>
          <a:xfrm>
            <a:off x="0" y="5884246"/>
            <a:ext cx="989797" cy="973754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Picture 2" descr="C:\Users\jsk26\Desktop\가마우지\서버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18742" y="1511168"/>
            <a:ext cx="2564347" cy="3137834"/>
          </a:xfrm>
          <a:prstGeom prst="rect">
            <a:avLst/>
          </a:prstGeom>
          <a:noFill/>
        </p:spPr>
      </p:pic>
      <p:sp>
        <p:nvSpPr>
          <p:cNvPr id="36" name="TextBox 35"/>
          <p:cNvSpPr txBox="1"/>
          <p:nvPr/>
        </p:nvSpPr>
        <p:spPr>
          <a:xfrm>
            <a:off x="5247957" y="4349510"/>
            <a:ext cx="2777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-</a:t>
            </a:r>
            <a:r>
              <a:rPr lang="ko-KR" altLang="en-US" sz="1400" dirty="0"/>
              <a:t>서버</a:t>
            </a:r>
            <a:r>
              <a:rPr lang="en-US" altLang="ko-KR" sz="1400" dirty="0"/>
              <a:t>Thread</a:t>
            </a:r>
            <a:r>
              <a:rPr lang="ko-KR" altLang="en-US" sz="1400" dirty="0"/>
              <a:t>가동</a:t>
            </a:r>
            <a:r>
              <a:rPr lang="en-US" altLang="ko-KR" sz="1400" dirty="0"/>
              <a:t>, </a:t>
            </a:r>
            <a:r>
              <a:rPr lang="ko-KR" altLang="en-US" sz="1400" dirty="0"/>
              <a:t>서버화면 생성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5245768" y="1453415"/>
            <a:ext cx="2733576" cy="331108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3878981" y="4437246"/>
            <a:ext cx="587141" cy="22138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671804" y="2071396"/>
            <a:ext cx="2883159" cy="230466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582955" y="2090057"/>
            <a:ext cx="1194318" cy="190344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601615" y="4030825"/>
            <a:ext cx="1101013" cy="20527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1651518" y="4404050"/>
            <a:ext cx="858417" cy="20527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56827" y="5719338"/>
            <a:ext cx="137249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-</a:t>
            </a:r>
            <a:r>
              <a:rPr lang="ko-KR" altLang="en-US" sz="1300" dirty="0"/>
              <a:t>회원 정보 출력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85088" y="4761396"/>
            <a:ext cx="198323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-</a:t>
            </a:r>
            <a:r>
              <a:rPr lang="ko-KR" altLang="en-US" sz="1300" dirty="0"/>
              <a:t>선택 회원 </a:t>
            </a:r>
            <a:r>
              <a:rPr lang="en-US" altLang="ko-KR" sz="1300" dirty="0"/>
              <a:t>DB</a:t>
            </a:r>
            <a:r>
              <a:rPr lang="ko-KR" altLang="en-US" sz="1300" dirty="0"/>
              <a:t>에서 제거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77039" y="5380327"/>
            <a:ext cx="170591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-</a:t>
            </a:r>
            <a:r>
              <a:rPr lang="ko-KR" altLang="en-US" sz="1300" dirty="0"/>
              <a:t>회원가입 화면 생성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69268" y="5386546"/>
            <a:ext cx="170591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-</a:t>
            </a:r>
            <a:r>
              <a:rPr lang="ko-KR" altLang="en-US" sz="1300" dirty="0"/>
              <a:t>회원 정보 </a:t>
            </a:r>
            <a:r>
              <a:rPr lang="ko-KR" altLang="en-US" sz="1300" dirty="0" err="1"/>
              <a:t>새로고침</a:t>
            </a:r>
            <a:endParaRPr lang="ko-KR" altLang="en-US" sz="1300" dirty="0"/>
          </a:p>
        </p:txBody>
      </p:sp>
      <p:sp>
        <p:nvSpPr>
          <p:cNvPr id="21" name="TextBox 20"/>
          <p:cNvSpPr txBox="1"/>
          <p:nvPr/>
        </p:nvSpPr>
        <p:spPr>
          <a:xfrm>
            <a:off x="5534100" y="5112849"/>
            <a:ext cx="1649811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-DB </a:t>
            </a:r>
            <a:r>
              <a:rPr lang="ko-KR" altLang="en-US" sz="1300" dirty="0"/>
              <a:t>제시어 값 추가</a:t>
            </a:r>
            <a:endParaRPr lang="en-US" altLang="ko-KR" sz="1300" dirty="0"/>
          </a:p>
          <a:p>
            <a:r>
              <a:rPr lang="en-US" altLang="ko-KR" sz="1300" dirty="0"/>
              <a:t>-DB </a:t>
            </a:r>
            <a:r>
              <a:rPr lang="ko-KR" altLang="en-US" sz="1300" dirty="0"/>
              <a:t>제시어 값 수정</a:t>
            </a:r>
            <a:endParaRPr lang="en-US" altLang="ko-KR" sz="1300" dirty="0"/>
          </a:p>
          <a:p>
            <a:r>
              <a:rPr lang="en-US" altLang="ko-KR" sz="1300" dirty="0"/>
              <a:t>-DB </a:t>
            </a:r>
            <a:r>
              <a:rPr lang="ko-KR" altLang="en-US" sz="1300" dirty="0"/>
              <a:t>제시어 값 삭제</a:t>
            </a:r>
          </a:p>
        </p:txBody>
      </p:sp>
      <p:cxnSp>
        <p:nvCxnSpPr>
          <p:cNvPr id="25" name="꺾인 연결선 24"/>
          <p:cNvCxnSpPr>
            <a:stCxn id="13" idx="3"/>
            <a:endCxn id="19" idx="3"/>
          </p:cNvCxnSpPr>
          <p:nvPr/>
        </p:nvCxnSpPr>
        <p:spPr>
          <a:xfrm>
            <a:off x="4777273" y="3041780"/>
            <a:ext cx="5682" cy="2484741"/>
          </a:xfrm>
          <a:prstGeom prst="bentConnector3">
            <a:avLst>
              <a:gd name="adj1" fmla="val 4123231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14" idx="3"/>
            <a:endCxn id="21" idx="1"/>
          </p:cNvCxnSpPr>
          <p:nvPr/>
        </p:nvCxnSpPr>
        <p:spPr>
          <a:xfrm>
            <a:off x="4702628" y="4133462"/>
            <a:ext cx="831472" cy="132563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16" idx="1"/>
            <a:endCxn id="18" idx="1"/>
          </p:cNvCxnSpPr>
          <p:nvPr/>
        </p:nvCxnSpPr>
        <p:spPr>
          <a:xfrm rot="10800000" flipV="1">
            <a:off x="1385088" y="4506686"/>
            <a:ext cx="266430" cy="400903"/>
          </a:xfrm>
          <a:prstGeom prst="bentConnector3">
            <a:avLst>
              <a:gd name="adj1" fmla="val 185801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16" idx="3"/>
            <a:endCxn id="20" idx="3"/>
          </p:cNvCxnSpPr>
          <p:nvPr/>
        </p:nvCxnSpPr>
        <p:spPr>
          <a:xfrm flipH="1">
            <a:off x="2475184" y="4506687"/>
            <a:ext cx="34751" cy="1026053"/>
          </a:xfrm>
          <a:prstGeom prst="bentConnector3">
            <a:avLst>
              <a:gd name="adj1" fmla="val -657823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12" idx="1"/>
            <a:endCxn id="17" idx="1"/>
          </p:cNvCxnSpPr>
          <p:nvPr/>
        </p:nvCxnSpPr>
        <p:spPr>
          <a:xfrm rot="10800000" flipH="1" flipV="1">
            <a:off x="671803" y="3223726"/>
            <a:ext cx="85023" cy="2641805"/>
          </a:xfrm>
          <a:prstGeom prst="bentConnector3">
            <a:avLst>
              <a:gd name="adj1" fmla="val -268868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38" idx="2"/>
            <a:endCxn id="37" idx="2"/>
          </p:cNvCxnSpPr>
          <p:nvPr/>
        </p:nvCxnSpPr>
        <p:spPr>
          <a:xfrm rot="16200000" flipH="1">
            <a:off x="5339616" y="3491563"/>
            <a:ext cx="105877" cy="2440004"/>
          </a:xfrm>
          <a:prstGeom prst="bentConnector3">
            <a:avLst>
              <a:gd name="adj1" fmla="val 315911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각 삼각형 25"/>
          <p:cNvSpPr/>
          <p:nvPr/>
        </p:nvSpPr>
        <p:spPr>
          <a:xfrm flipH="1" flipV="1">
            <a:off x="8210349" y="0"/>
            <a:ext cx="933651" cy="943277"/>
          </a:xfrm>
          <a:prstGeom prst="rtTriangle">
            <a:avLst/>
          </a:prstGeom>
          <a:solidFill>
            <a:srgbClr val="FDDBE6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각 삼각형 26"/>
          <p:cNvSpPr/>
          <p:nvPr/>
        </p:nvSpPr>
        <p:spPr>
          <a:xfrm>
            <a:off x="0" y="5884246"/>
            <a:ext cx="989797" cy="973754"/>
          </a:xfrm>
          <a:prstGeom prst="rtTriangle">
            <a:avLst/>
          </a:prstGeom>
          <a:solidFill>
            <a:srgbClr val="FDDBE6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1534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325934"/>
            <a:ext cx="2151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200" spc="-150">
                <a:solidFill>
                  <a:srgbClr val="5252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ko-KR" dirty="0"/>
              <a:t>5. </a:t>
            </a:r>
            <a:r>
              <a:rPr lang="ko-KR" altLang="en-US" dirty="0"/>
              <a:t>화면구성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  <a:effectLst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jsk26\Desktop\가마우지\회원가입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70361" y="1169532"/>
            <a:ext cx="3091211" cy="2320503"/>
          </a:xfrm>
          <a:prstGeom prst="rect">
            <a:avLst/>
          </a:prstGeom>
          <a:noFill/>
        </p:spPr>
      </p:pic>
      <p:pic>
        <p:nvPicPr>
          <p:cNvPr id="4098" name="Picture 2" descr="C:\Users\jsk26\Desktop\가마우지\로그인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2288" y="1104901"/>
            <a:ext cx="4714074" cy="3563351"/>
          </a:xfrm>
          <a:prstGeom prst="rect">
            <a:avLst/>
          </a:prstGeom>
          <a:noFill/>
        </p:spPr>
      </p:pic>
      <p:sp>
        <p:nvSpPr>
          <p:cNvPr id="8" name="직각 삼각형 7"/>
          <p:cNvSpPr/>
          <p:nvPr/>
        </p:nvSpPr>
        <p:spPr>
          <a:xfrm flipH="1" flipV="1">
            <a:off x="8210349" y="0"/>
            <a:ext cx="933651" cy="943277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각 삼각형 10"/>
          <p:cNvSpPr/>
          <p:nvPr/>
        </p:nvSpPr>
        <p:spPr>
          <a:xfrm>
            <a:off x="0" y="5884246"/>
            <a:ext cx="989797" cy="973754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2550695" y="4446872"/>
            <a:ext cx="471638" cy="20213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060834" y="4466122"/>
            <a:ext cx="471638" cy="17325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5609533" y="1076151"/>
            <a:ext cx="3185962" cy="246406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화살표 연결선 20"/>
          <p:cNvCxnSpPr>
            <a:stCxn id="13" idx="2"/>
          </p:cNvCxnSpPr>
          <p:nvPr/>
        </p:nvCxnSpPr>
        <p:spPr>
          <a:xfrm flipH="1">
            <a:off x="2781701" y="4649002"/>
            <a:ext cx="4813" cy="90477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hape 22"/>
          <p:cNvCxnSpPr>
            <a:stCxn id="14" idx="2"/>
          </p:cNvCxnSpPr>
          <p:nvPr/>
        </p:nvCxnSpPr>
        <p:spPr>
          <a:xfrm rot="5400000" flipH="1" flipV="1">
            <a:off x="3645570" y="2769668"/>
            <a:ext cx="1520792" cy="2218626"/>
          </a:xfrm>
          <a:prstGeom prst="bentConnector4">
            <a:avLst>
              <a:gd name="adj1" fmla="val -15032"/>
              <a:gd name="adj2" fmla="val 55315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624762" y="3169423"/>
            <a:ext cx="596766" cy="269508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6" name="직선 화살표 연결선 25"/>
          <p:cNvCxnSpPr>
            <a:stCxn id="24" idx="2"/>
          </p:cNvCxnSpPr>
          <p:nvPr/>
        </p:nvCxnSpPr>
        <p:spPr>
          <a:xfrm flipH="1">
            <a:off x="6913756" y="3438931"/>
            <a:ext cx="9389" cy="38593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040555" y="5621153"/>
            <a:ext cx="31021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-</a:t>
            </a:r>
            <a:r>
              <a:rPr lang="ko-KR" altLang="en-US" sz="1300" dirty="0"/>
              <a:t>입력정보를 </a:t>
            </a:r>
            <a:r>
              <a:rPr lang="en-US" altLang="ko-KR" sz="1300" dirty="0"/>
              <a:t>DB</a:t>
            </a:r>
            <a:r>
              <a:rPr lang="ko-KR" altLang="en-US" sz="1300" dirty="0"/>
              <a:t>와 비교 후 로그인 처리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742623" y="4916906"/>
            <a:ext cx="170591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-</a:t>
            </a:r>
            <a:r>
              <a:rPr lang="ko-KR" altLang="en-US" sz="1300" dirty="0"/>
              <a:t>회원가입 화면 생성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976896" y="3818502"/>
            <a:ext cx="248337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-</a:t>
            </a:r>
            <a:r>
              <a:rPr lang="ko-KR" altLang="en-US" sz="1300" dirty="0"/>
              <a:t>입력정보가 올바를 때 </a:t>
            </a:r>
            <a:r>
              <a:rPr lang="en-US" altLang="ko-KR" sz="1300" dirty="0"/>
              <a:t>DB</a:t>
            </a:r>
            <a:r>
              <a:rPr lang="ko-KR" altLang="en-US" sz="1300" dirty="0"/>
              <a:t>저장</a:t>
            </a:r>
            <a:endParaRPr lang="en-US" altLang="ko-KR" sz="1300" dirty="0"/>
          </a:p>
          <a:p>
            <a:r>
              <a:rPr lang="en-US" altLang="ko-KR" sz="1300" dirty="0"/>
              <a:t>-</a:t>
            </a:r>
            <a:r>
              <a:rPr lang="ko-KR" altLang="en-US" sz="1300" dirty="0"/>
              <a:t>올바르지 않으면 경고 창 출력</a:t>
            </a:r>
          </a:p>
        </p:txBody>
      </p:sp>
      <p:sp>
        <p:nvSpPr>
          <p:cNvPr id="18" name="직각 삼각형 17"/>
          <p:cNvSpPr/>
          <p:nvPr/>
        </p:nvSpPr>
        <p:spPr>
          <a:xfrm flipH="1" flipV="1">
            <a:off x="8210349" y="0"/>
            <a:ext cx="933651" cy="943277"/>
          </a:xfrm>
          <a:prstGeom prst="rtTriangle">
            <a:avLst/>
          </a:prstGeom>
          <a:solidFill>
            <a:srgbClr val="FDDBE6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각 삼각형 18"/>
          <p:cNvSpPr/>
          <p:nvPr/>
        </p:nvSpPr>
        <p:spPr>
          <a:xfrm>
            <a:off x="0" y="5884246"/>
            <a:ext cx="989797" cy="973754"/>
          </a:xfrm>
          <a:prstGeom prst="rtTriangle">
            <a:avLst/>
          </a:prstGeom>
          <a:solidFill>
            <a:srgbClr val="FDDBE6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0" name="Picture 2" descr="C:\Users\jsk26\Desktop\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42439" y="4551441"/>
            <a:ext cx="2343150" cy="1758950"/>
          </a:xfrm>
          <a:prstGeom prst="rect">
            <a:avLst/>
          </a:prstGeom>
          <a:noFill/>
        </p:spPr>
      </p:pic>
      <p:sp>
        <p:nvSpPr>
          <p:cNvPr id="25" name="직사각형 24"/>
          <p:cNvSpPr/>
          <p:nvPr/>
        </p:nvSpPr>
        <p:spPr>
          <a:xfrm>
            <a:off x="6255834" y="5051502"/>
            <a:ext cx="1717288" cy="82519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1" name="직선 화살표 연결선 30"/>
          <p:cNvCxnSpPr>
            <a:stCxn id="29" idx="2"/>
          </p:cNvCxnSpPr>
          <p:nvPr/>
        </p:nvCxnSpPr>
        <p:spPr>
          <a:xfrm flipH="1">
            <a:off x="7214839" y="4310945"/>
            <a:ext cx="3743" cy="68480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7677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00051" y="335459"/>
            <a:ext cx="2151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200" spc="-150">
                <a:solidFill>
                  <a:srgbClr val="5252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ko-KR" dirty="0"/>
              <a:t>5. </a:t>
            </a:r>
            <a:r>
              <a:rPr lang="ko-KR" altLang="en-US" dirty="0"/>
              <a:t>화면구성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  <a:effectLst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8210349" y="0"/>
            <a:ext cx="933651" cy="943277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/>
          <p:cNvSpPr/>
          <p:nvPr/>
        </p:nvSpPr>
        <p:spPr>
          <a:xfrm>
            <a:off x="0" y="5884246"/>
            <a:ext cx="989797" cy="973754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098" name="Picture 2" descr="C:\Users\jsk26\Desktop\가마우지\대기화면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52686" y="1750061"/>
            <a:ext cx="5797551" cy="3390900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5465590" y="2146434"/>
            <a:ext cx="1434164" cy="47163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579039" y="4090738"/>
            <a:ext cx="625642" cy="22138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195055" y="4081112"/>
            <a:ext cx="616017" cy="25988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182348" y="2146434"/>
            <a:ext cx="1694046" cy="33688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134222" y="4899260"/>
            <a:ext cx="3946358" cy="25025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Shape 16"/>
          <p:cNvCxnSpPr>
            <a:endCxn id="4100" idx="1"/>
          </p:cNvCxnSpPr>
          <p:nvPr/>
        </p:nvCxnSpPr>
        <p:spPr>
          <a:xfrm rot="16200000" flipV="1">
            <a:off x="2813309" y="3454948"/>
            <a:ext cx="923851" cy="588361"/>
          </a:xfrm>
          <a:prstGeom prst="bentConnector4">
            <a:avLst>
              <a:gd name="adj1" fmla="val 20037"/>
              <a:gd name="adj2" fmla="val 138854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2" idx="2"/>
          </p:cNvCxnSpPr>
          <p:nvPr/>
        </p:nvCxnSpPr>
        <p:spPr>
          <a:xfrm flipH="1">
            <a:off x="4502426" y="4340994"/>
            <a:ext cx="638" cy="147339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14" idx="3"/>
          </p:cNvCxnSpPr>
          <p:nvPr/>
        </p:nvCxnSpPr>
        <p:spPr>
          <a:xfrm flipH="1" flipV="1">
            <a:off x="3107401" y="4774131"/>
            <a:ext cx="1973179" cy="250258"/>
          </a:xfrm>
          <a:prstGeom prst="bentConnector3">
            <a:avLst>
              <a:gd name="adj1" fmla="val -11585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153472" y="4340994"/>
            <a:ext cx="1771049" cy="558266"/>
          </a:xfrm>
          <a:prstGeom prst="rect">
            <a:avLst/>
          </a:prstGeom>
          <a:noFill/>
          <a:ln w="34925">
            <a:solidFill>
              <a:srgbClr val="FF0000"/>
            </a:soli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6" name="Shape 25"/>
          <p:cNvCxnSpPr>
            <a:stCxn id="8" idx="2"/>
          </p:cNvCxnSpPr>
          <p:nvPr/>
        </p:nvCxnSpPr>
        <p:spPr>
          <a:xfrm rot="16200000" flipH="1">
            <a:off x="6213954" y="2586789"/>
            <a:ext cx="933651" cy="996215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Picture 3" descr="C:\Users\jsk26\Desktop\가마우지\대기실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24837" y="2728363"/>
            <a:ext cx="1559686" cy="1044742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1201598" y="3368844"/>
            <a:ext cx="1761423" cy="292388"/>
          </a:xfrm>
          <a:prstGeom prst="rect">
            <a:avLst/>
          </a:prstGeom>
          <a:solidFill>
            <a:schemeClr val="bg1">
              <a:alpha val="7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-</a:t>
            </a:r>
            <a:r>
              <a:rPr lang="ko-KR" altLang="en-US" sz="1300" dirty="0"/>
              <a:t>방 만들기 화면 생성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769940" y="5994934"/>
            <a:ext cx="358784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-</a:t>
            </a:r>
            <a:r>
              <a:rPr lang="ko-KR" altLang="en-US" sz="1300" dirty="0" err="1"/>
              <a:t>접속자</a:t>
            </a:r>
            <a:r>
              <a:rPr lang="ko-KR" altLang="en-US" sz="1300" dirty="0"/>
              <a:t> 목록에서 사라지고</a:t>
            </a:r>
            <a:r>
              <a:rPr lang="en-US" altLang="ko-KR" sz="1300" dirty="0"/>
              <a:t>, </a:t>
            </a:r>
            <a:r>
              <a:rPr lang="ko-KR" altLang="en-US" sz="1300" dirty="0"/>
              <a:t>로그인 화면 생성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55627" y="5146308"/>
            <a:ext cx="36511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-</a:t>
            </a:r>
            <a:r>
              <a:rPr lang="ko-KR" altLang="en-US" sz="1300" dirty="0"/>
              <a:t>텍스트필드에 입력 된 값이 위에 필드에 출력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951521" y="1405289"/>
            <a:ext cx="32768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-</a:t>
            </a:r>
            <a:r>
              <a:rPr lang="ko-KR" altLang="en-US" sz="1300" dirty="0"/>
              <a:t>클릭한 방에 유저들 정보로 게임 방 생성</a:t>
            </a:r>
          </a:p>
        </p:txBody>
      </p:sp>
      <p:pic>
        <p:nvPicPr>
          <p:cNvPr id="4100" name="Picture 4" descr="C:\Users\jsk26\Desktop\가마우지\대기실3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81053" y="2733575"/>
            <a:ext cx="2197100" cy="1107256"/>
          </a:xfrm>
          <a:prstGeom prst="rect">
            <a:avLst/>
          </a:prstGeom>
          <a:noFill/>
        </p:spPr>
      </p:pic>
      <p:cxnSp>
        <p:nvCxnSpPr>
          <p:cNvPr id="34" name="Shape 33"/>
          <p:cNvCxnSpPr>
            <a:stCxn id="13" idx="0"/>
          </p:cNvCxnSpPr>
          <p:nvPr/>
        </p:nvCxnSpPr>
        <p:spPr>
          <a:xfrm rot="5400000" flipH="1" flipV="1">
            <a:off x="2107152" y="1462261"/>
            <a:ext cx="606392" cy="761955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888254" y="2212208"/>
            <a:ext cx="22557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/>
              <a:t>-</a:t>
            </a:r>
            <a:r>
              <a:rPr lang="ko-KR" altLang="en-US" sz="1300" dirty="0"/>
              <a:t>로그인 한 유저 출력</a:t>
            </a:r>
            <a:r>
              <a:rPr lang="en-US" altLang="ko-KR" sz="1300" dirty="0"/>
              <a:t>, </a:t>
            </a:r>
          </a:p>
          <a:p>
            <a:r>
              <a:rPr lang="ko-KR" altLang="en-US" sz="1300" dirty="0"/>
              <a:t>더블클릭 시 유저 정보 출력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3397718" y="3484345"/>
            <a:ext cx="712269" cy="34651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8" name="Shape 37"/>
          <p:cNvCxnSpPr>
            <a:stCxn id="36" idx="2"/>
            <a:endCxn id="39" idx="0"/>
          </p:cNvCxnSpPr>
          <p:nvPr/>
        </p:nvCxnSpPr>
        <p:spPr>
          <a:xfrm rot="16200000" flipH="1">
            <a:off x="5766644" y="1818063"/>
            <a:ext cx="312996" cy="4338579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911655" y="4143851"/>
            <a:ext cx="236155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-</a:t>
            </a:r>
            <a:r>
              <a:rPr lang="ko-KR" altLang="en-US" sz="1300" dirty="0"/>
              <a:t>방장 권한으로 게임 방 생성</a:t>
            </a:r>
          </a:p>
        </p:txBody>
      </p:sp>
      <p:sp>
        <p:nvSpPr>
          <p:cNvPr id="30" name="직각 삼각형 29"/>
          <p:cNvSpPr/>
          <p:nvPr/>
        </p:nvSpPr>
        <p:spPr>
          <a:xfrm flipH="1" flipV="1">
            <a:off x="8210349" y="0"/>
            <a:ext cx="933651" cy="943277"/>
          </a:xfrm>
          <a:prstGeom prst="rtTriangle">
            <a:avLst/>
          </a:prstGeom>
          <a:solidFill>
            <a:srgbClr val="FDDBE6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각 삼각형 31"/>
          <p:cNvSpPr/>
          <p:nvPr/>
        </p:nvSpPr>
        <p:spPr>
          <a:xfrm>
            <a:off x="0" y="5884246"/>
            <a:ext cx="989797" cy="973754"/>
          </a:xfrm>
          <a:prstGeom prst="rtTriangle">
            <a:avLst/>
          </a:prstGeom>
          <a:solidFill>
            <a:srgbClr val="FDDBE6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7618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325934"/>
            <a:ext cx="2151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200" spc="-150">
                <a:solidFill>
                  <a:srgbClr val="5252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ko-KR" dirty="0"/>
              <a:t>5. </a:t>
            </a:r>
            <a:r>
              <a:rPr lang="ko-KR" altLang="en-US" dirty="0"/>
              <a:t>화면구성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  <a:effectLst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8210349" y="0"/>
            <a:ext cx="933651" cy="943277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/>
          <p:cNvSpPr/>
          <p:nvPr/>
        </p:nvSpPr>
        <p:spPr>
          <a:xfrm>
            <a:off x="0" y="5884246"/>
            <a:ext cx="989797" cy="973754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122" name="Picture 2" descr="C:\Users\jsk26\Desktop\가마우지\pla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2197" y="1743126"/>
            <a:ext cx="8566150" cy="3213100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211756" y="2059806"/>
            <a:ext cx="1222408" cy="90477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492230" y="4417682"/>
            <a:ext cx="3445844" cy="25988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389120" y="4697128"/>
            <a:ext cx="548640" cy="26950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6314173" y="4726004"/>
            <a:ext cx="2435191" cy="17325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1472665" y="4697128"/>
            <a:ext cx="818148" cy="22138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472665" y="2050181"/>
            <a:ext cx="808522" cy="13475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/>
          <p:cNvCxnSpPr/>
          <p:nvPr/>
        </p:nvCxnSpPr>
        <p:spPr>
          <a:xfrm flipH="1">
            <a:off x="2897204" y="4427621"/>
            <a:ext cx="9625" cy="2598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561347" y="4417996"/>
            <a:ext cx="9626" cy="2887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4167739" y="4427621"/>
            <a:ext cx="0" cy="2502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416392" y="5581048"/>
            <a:ext cx="55024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300" dirty="0"/>
          </a:p>
        </p:txBody>
      </p:sp>
      <p:sp>
        <p:nvSpPr>
          <p:cNvPr id="26" name="TextBox 25"/>
          <p:cNvSpPr txBox="1"/>
          <p:nvPr/>
        </p:nvSpPr>
        <p:spPr>
          <a:xfrm>
            <a:off x="3063204" y="5103237"/>
            <a:ext cx="195605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-</a:t>
            </a:r>
            <a:r>
              <a:rPr lang="ko-KR" altLang="en-US" sz="1300" dirty="0"/>
              <a:t>채팅 화면 </a:t>
            </a:r>
            <a:r>
              <a:rPr lang="en-US" altLang="ko-KR" sz="1300" dirty="0"/>
              <a:t>Visible(true)</a:t>
            </a:r>
            <a:endParaRPr lang="ko-KR" altLang="en-US" sz="1300" dirty="0"/>
          </a:p>
        </p:txBody>
      </p:sp>
      <p:sp>
        <p:nvSpPr>
          <p:cNvPr id="27" name="TextBox 26"/>
          <p:cNvSpPr txBox="1"/>
          <p:nvPr/>
        </p:nvSpPr>
        <p:spPr>
          <a:xfrm>
            <a:off x="1428515" y="5100761"/>
            <a:ext cx="13146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-</a:t>
            </a:r>
            <a:r>
              <a:rPr lang="ko-KR" altLang="en-US" sz="1300" dirty="0"/>
              <a:t>펜 색상 변경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39265" y="1119204"/>
            <a:ext cx="13796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유저 정보 출력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03231" y="5494177"/>
            <a:ext cx="161481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-</a:t>
            </a:r>
            <a:r>
              <a:rPr lang="ko-KR" altLang="en-US" sz="1300" dirty="0"/>
              <a:t>대기실 화면 생성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712720" y="1355557"/>
            <a:ext cx="13298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-</a:t>
            </a:r>
            <a:r>
              <a:rPr lang="ko-KR" altLang="en-US" sz="1300" dirty="0"/>
              <a:t>방  정보 출력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431338" y="2884231"/>
            <a:ext cx="35481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-Canvas, </a:t>
            </a:r>
            <a:r>
              <a:rPr lang="ko-KR" altLang="en-US" sz="1300" dirty="0"/>
              <a:t>모두 지우기</a:t>
            </a:r>
            <a:r>
              <a:rPr lang="en-US" altLang="ko-KR" sz="1300" dirty="0"/>
              <a:t>, </a:t>
            </a:r>
            <a:r>
              <a:rPr lang="ko-KR" altLang="en-US" sz="1300" dirty="0"/>
              <a:t>색상버튼 활성화</a:t>
            </a:r>
            <a:endParaRPr lang="en-US" altLang="ko-KR" sz="1300" dirty="0"/>
          </a:p>
          <a:p>
            <a:r>
              <a:rPr lang="ko-KR" altLang="en-US" sz="1300" dirty="0"/>
              <a:t>제시어 생성</a:t>
            </a:r>
            <a:r>
              <a:rPr lang="en-US" altLang="ko-KR" sz="1300" dirty="0"/>
              <a:t>(</a:t>
            </a:r>
            <a:r>
              <a:rPr lang="ko-KR" altLang="en-US" sz="1300" dirty="0"/>
              <a:t>방장</a:t>
            </a:r>
            <a:r>
              <a:rPr lang="en-US" altLang="ko-KR" sz="1300" dirty="0"/>
              <a:t>)</a:t>
            </a:r>
            <a:endParaRPr lang="ko-KR" altLang="en-US" sz="1300" dirty="0"/>
          </a:p>
        </p:txBody>
      </p:sp>
      <p:sp>
        <p:nvSpPr>
          <p:cNvPr id="32" name="TextBox 31"/>
          <p:cNvSpPr txBox="1"/>
          <p:nvPr/>
        </p:nvSpPr>
        <p:spPr>
          <a:xfrm>
            <a:off x="6549574" y="4136457"/>
            <a:ext cx="23459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-</a:t>
            </a:r>
            <a:r>
              <a:rPr lang="ko-KR" altLang="en-US" sz="1300" dirty="0"/>
              <a:t>텍스트필드에 입력 된 값을 위에 필드에 출력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40619" y="5475135"/>
            <a:ext cx="292813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-</a:t>
            </a:r>
            <a:r>
              <a:rPr lang="ko-KR" altLang="en-US" sz="1300" dirty="0"/>
              <a:t>현재 그려진 그림 모두 지우기</a:t>
            </a:r>
            <a:r>
              <a:rPr lang="en-US" altLang="ko-KR" sz="1300" dirty="0"/>
              <a:t>(</a:t>
            </a:r>
            <a:r>
              <a:rPr lang="ko-KR" altLang="en-US" sz="1300" dirty="0"/>
              <a:t>방장</a:t>
            </a:r>
            <a:r>
              <a:rPr lang="en-US" altLang="ko-KR" sz="1300" dirty="0"/>
              <a:t>)</a:t>
            </a:r>
            <a:endParaRPr lang="ko-KR" altLang="en-US" sz="1300" dirty="0"/>
          </a:p>
        </p:txBody>
      </p:sp>
      <p:cxnSp>
        <p:nvCxnSpPr>
          <p:cNvPr id="35" name="직선 화살표 연결선 34"/>
          <p:cNvCxnSpPr/>
          <p:nvPr/>
        </p:nvCxnSpPr>
        <p:spPr>
          <a:xfrm flipH="1" flipV="1">
            <a:off x="6579704" y="2961861"/>
            <a:ext cx="9939" cy="174928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13" idx="3"/>
            <a:endCxn id="29" idx="3"/>
          </p:cNvCxnSpPr>
          <p:nvPr/>
        </p:nvCxnSpPr>
        <p:spPr>
          <a:xfrm>
            <a:off x="4937760" y="4831882"/>
            <a:ext cx="280284" cy="808489"/>
          </a:xfrm>
          <a:prstGeom prst="bentConnector3">
            <a:avLst>
              <a:gd name="adj1" fmla="val 18156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11" idx="3"/>
            <a:endCxn id="26" idx="3"/>
          </p:cNvCxnSpPr>
          <p:nvPr/>
        </p:nvCxnSpPr>
        <p:spPr>
          <a:xfrm>
            <a:off x="4938074" y="4547623"/>
            <a:ext cx="81185" cy="701808"/>
          </a:xfrm>
          <a:prstGeom prst="bentConnector3">
            <a:avLst>
              <a:gd name="adj1" fmla="val 381579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11" idx="1"/>
            <a:endCxn id="27" idx="1"/>
          </p:cNvCxnSpPr>
          <p:nvPr/>
        </p:nvCxnSpPr>
        <p:spPr>
          <a:xfrm rot="10800000" flipV="1">
            <a:off x="1428516" y="4547623"/>
            <a:ext cx="63715" cy="699332"/>
          </a:xfrm>
          <a:prstGeom prst="bentConnector3">
            <a:avLst>
              <a:gd name="adj1" fmla="val 458785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V="1">
            <a:off x="3866323" y="3329609"/>
            <a:ext cx="9938" cy="107342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 flipH="1">
            <a:off x="2981739" y="4701209"/>
            <a:ext cx="19878" cy="74543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각 삼각형 33"/>
          <p:cNvSpPr/>
          <p:nvPr/>
        </p:nvSpPr>
        <p:spPr>
          <a:xfrm flipH="1" flipV="1">
            <a:off x="8210349" y="0"/>
            <a:ext cx="933651" cy="943277"/>
          </a:xfrm>
          <a:prstGeom prst="rtTriangle">
            <a:avLst/>
          </a:prstGeom>
          <a:solidFill>
            <a:srgbClr val="FDDBE6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각 삼각형 35"/>
          <p:cNvSpPr/>
          <p:nvPr/>
        </p:nvSpPr>
        <p:spPr>
          <a:xfrm>
            <a:off x="0" y="5884246"/>
            <a:ext cx="989797" cy="973754"/>
          </a:xfrm>
          <a:prstGeom prst="rtTriangle">
            <a:avLst/>
          </a:prstGeom>
          <a:solidFill>
            <a:srgbClr val="FDDBE6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0" name="Shape 39"/>
          <p:cNvCxnSpPr>
            <a:stCxn id="8" idx="0"/>
            <a:endCxn id="28" idx="1"/>
          </p:cNvCxnSpPr>
          <p:nvPr/>
        </p:nvCxnSpPr>
        <p:spPr>
          <a:xfrm rot="5400000" flipH="1" flipV="1">
            <a:off x="483908" y="1604450"/>
            <a:ext cx="794408" cy="116305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hape 41"/>
          <p:cNvCxnSpPr>
            <a:stCxn id="17" idx="0"/>
            <a:endCxn id="30" idx="1"/>
          </p:cNvCxnSpPr>
          <p:nvPr/>
        </p:nvCxnSpPr>
        <p:spPr>
          <a:xfrm rot="5400000" flipH="1" flipV="1">
            <a:off x="2020608" y="1358069"/>
            <a:ext cx="548430" cy="835794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7618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325934"/>
            <a:ext cx="63065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200" spc="-150">
                <a:solidFill>
                  <a:srgbClr val="5252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ko-KR" dirty="0"/>
              <a:t>5. </a:t>
            </a:r>
            <a:r>
              <a:rPr lang="ko-KR" altLang="en-US" dirty="0"/>
              <a:t>화면구성</a:t>
            </a:r>
            <a:r>
              <a:rPr lang="en-US" altLang="ko-KR" dirty="0"/>
              <a:t>(</a:t>
            </a:r>
            <a:r>
              <a:rPr lang="ko-KR" altLang="en-US" dirty="0"/>
              <a:t>게임 방</a:t>
            </a:r>
            <a:r>
              <a:rPr lang="en-US" altLang="ko-KR" dirty="0"/>
              <a:t>-</a:t>
            </a:r>
            <a:r>
              <a:rPr lang="ko-KR" altLang="en-US" dirty="0"/>
              <a:t>게임시작</a:t>
            </a:r>
            <a:r>
              <a:rPr lang="en-US" altLang="ko-KR" dirty="0"/>
              <a:t>-</a:t>
            </a:r>
            <a:r>
              <a:rPr lang="ko-KR" altLang="en-US" dirty="0"/>
              <a:t>방장</a:t>
            </a:r>
            <a:r>
              <a:rPr lang="en-US" altLang="ko-KR" dirty="0"/>
              <a:t>)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  <a:effectLst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8210349" y="0"/>
            <a:ext cx="933651" cy="943277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/>
          <p:cNvSpPr/>
          <p:nvPr/>
        </p:nvSpPr>
        <p:spPr>
          <a:xfrm>
            <a:off x="0" y="5884246"/>
            <a:ext cx="989797" cy="973754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146" name="Picture 2" descr="C:\Users\jsk26\Desktop\가마우지\PLAY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8577" y="1939223"/>
            <a:ext cx="8547100" cy="3187700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/>
        </p:nvSpPr>
        <p:spPr>
          <a:xfrm>
            <a:off x="1597794" y="2348564"/>
            <a:ext cx="3426593" cy="222343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568918" y="4639377"/>
            <a:ext cx="2127183" cy="23100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549667" y="4899259"/>
            <a:ext cx="654518" cy="24063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541645" y="5273004"/>
            <a:ext cx="292813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-Canvas, </a:t>
            </a:r>
            <a:r>
              <a:rPr lang="ko-KR" altLang="en-US" sz="1300" dirty="0"/>
              <a:t>버튼</a:t>
            </a:r>
            <a:r>
              <a:rPr lang="en-US" altLang="ko-KR" sz="1300" dirty="0"/>
              <a:t> </a:t>
            </a:r>
            <a:r>
              <a:rPr lang="ko-KR" altLang="en-US" sz="1300" dirty="0"/>
              <a:t>활성화</a:t>
            </a:r>
            <a:r>
              <a:rPr lang="en-US" altLang="ko-KR" sz="1300" dirty="0"/>
              <a:t>,</a:t>
            </a:r>
            <a:r>
              <a:rPr lang="ko-KR" altLang="en-US" sz="1300" dirty="0"/>
              <a:t> 제시어 생성</a:t>
            </a:r>
          </a:p>
        </p:txBody>
      </p:sp>
      <p:cxnSp>
        <p:nvCxnSpPr>
          <p:cNvPr id="17" name="꺾인 연결선 16"/>
          <p:cNvCxnSpPr>
            <a:stCxn id="11" idx="1"/>
            <a:endCxn id="14" idx="1"/>
          </p:cNvCxnSpPr>
          <p:nvPr/>
        </p:nvCxnSpPr>
        <p:spPr>
          <a:xfrm rot="10800000" flipV="1">
            <a:off x="1541646" y="3460282"/>
            <a:ext cx="56149" cy="1958916"/>
          </a:xfrm>
          <a:prstGeom prst="bentConnector3">
            <a:avLst>
              <a:gd name="adj1" fmla="val 507131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2" idx="1"/>
            <a:endCxn id="14" idx="1"/>
          </p:cNvCxnSpPr>
          <p:nvPr/>
        </p:nvCxnSpPr>
        <p:spPr>
          <a:xfrm rot="10800000" flipV="1">
            <a:off x="1541646" y="4754880"/>
            <a:ext cx="27273" cy="664318"/>
          </a:xfrm>
          <a:prstGeom prst="bentConnector3">
            <a:avLst>
              <a:gd name="adj1" fmla="val 938192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13" idx="1"/>
            <a:endCxn id="14" idx="1"/>
          </p:cNvCxnSpPr>
          <p:nvPr/>
        </p:nvCxnSpPr>
        <p:spPr>
          <a:xfrm rot="10800000" flipV="1">
            <a:off x="1541645" y="5019574"/>
            <a:ext cx="8022" cy="399623"/>
          </a:xfrm>
          <a:prstGeom prst="bentConnector3">
            <a:avLst>
              <a:gd name="adj1" fmla="val 2949663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각 삼각형 15"/>
          <p:cNvSpPr/>
          <p:nvPr/>
        </p:nvSpPr>
        <p:spPr>
          <a:xfrm flipH="1" flipV="1">
            <a:off x="8210349" y="0"/>
            <a:ext cx="933651" cy="943277"/>
          </a:xfrm>
          <a:prstGeom prst="rtTriangle">
            <a:avLst/>
          </a:prstGeom>
          <a:solidFill>
            <a:srgbClr val="FDDBE6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각 삼각형 17"/>
          <p:cNvSpPr/>
          <p:nvPr/>
        </p:nvSpPr>
        <p:spPr>
          <a:xfrm>
            <a:off x="0" y="5884246"/>
            <a:ext cx="989797" cy="973754"/>
          </a:xfrm>
          <a:prstGeom prst="rtTriangle">
            <a:avLst/>
          </a:prstGeom>
          <a:solidFill>
            <a:srgbClr val="FDDBE6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7618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325934"/>
            <a:ext cx="63065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5. </a:t>
            </a:r>
            <a:r>
              <a:rPr lang="ko-KR" altLang="en-US" sz="3200" spc="-150" dirty="0">
                <a:solidFill>
                  <a:srgbClr val="5252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화면구성</a:t>
            </a:r>
            <a:r>
              <a:rPr lang="en-US" altLang="ko-KR" sz="3200" spc="-150" dirty="0">
                <a:solidFill>
                  <a:srgbClr val="5252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(</a:t>
            </a:r>
            <a:r>
              <a:rPr lang="ko-KR" altLang="en-US" sz="3200" spc="-150" dirty="0">
                <a:solidFill>
                  <a:srgbClr val="5252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게임 방</a:t>
            </a:r>
            <a:r>
              <a:rPr lang="en-US" altLang="ko-KR" sz="3200" spc="-150" dirty="0">
                <a:solidFill>
                  <a:srgbClr val="5252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-</a:t>
            </a:r>
            <a:r>
              <a:rPr lang="ko-KR" altLang="en-US" sz="3200" spc="-150" dirty="0">
                <a:solidFill>
                  <a:srgbClr val="5252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게임시작</a:t>
            </a:r>
            <a:r>
              <a:rPr lang="en-US" altLang="ko-KR" sz="3200" spc="-150" dirty="0">
                <a:solidFill>
                  <a:srgbClr val="5252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-</a:t>
            </a:r>
            <a:r>
              <a:rPr lang="ko-KR" altLang="en-US" sz="3200" spc="-150" dirty="0">
                <a:solidFill>
                  <a:srgbClr val="5252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유저</a:t>
            </a:r>
            <a:r>
              <a:rPr lang="en-US" altLang="ko-KR" sz="3200" spc="-150" dirty="0">
                <a:solidFill>
                  <a:srgbClr val="5252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)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/>
          <p:cNvSpPr/>
          <p:nvPr/>
        </p:nvSpPr>
        <p:spPr>
          <a:xfrm flipH="1" flipV="1">
            <a:off x="8210349" y="0"/>
            <a:ext cx="933651" cy="943277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각 삼각형 7"/>
          <p:cNvSpPr/>
          <p:nvPr/>
        </p:nvSpPr>
        <p:spPr>
          <a:xfrm>
            <a:off x="0" y="5884246"/>
            <a:ext cx="989797" cy="973754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170" name="Picture 2" descr="C:\Users\jsk26\Desktop\가마우지\PLAY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574" y="1199080"/>
            <a:ext cx="8547101" cy="3492500"/>
          </a:xfrm>
          <a:prstGeom prst="rect">
            <a:avLst/>
          </a:prstGeom>
          <a:noFill/>
        </p:spPr>
      </p:pic>
      <p:pic>
        <p:nvPicPr>
          <p:cNvPr id="7171" name="Picture 3" descr="C:\Users\jsk26\Desktop\가마우지\정답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69722" y="4877330"/>
            <a:ext cx="1587500" cy="787400"/>
          </a:xfrm>
          <a:prstGeom prst="rect">
            <a:avLst/>
          </a:prstGeom>
          <a:noFill/>
        </p:spPr>
      </p:pic>
      <p:sp>
        <p:nvSpPr>
          <p:cNvPr id="10" name="직사각형 9"/>
          <p:cNvSpPr/>
          <p:nvPr/>
        </p:nvSpPr>
        <p:spPr>
          <a:xfrm>
            <a:off x="2904067" y="4174067"/>
            <a:ext cx="1261533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507067" y="1608667"/>
            <a:ext cx="3420533" cy="255693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481667" y="4394200"/>
            <a:ext cx="2937933" cy="28786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643245" y="3630470"/>
            <a:ext cx="292813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-Canvas, </a:t>
            </a:r>
            <a:r>
              <a:rPr lang="ko-KR" altLang="en-US" sz="1300" dirty="0"/>
              <a:t>지우기 버튼</a:t>
            </a:r>
            <a:r>
              <a:rPr lang="en-US" altLang="ko-KR" sz="1300" dirty="0"/>
              <a:t> </a:t>
            </a:r>
            <a:r>
              <a:rPr lang="ko-KR" altLang="en-US" sz="1300" dirty="0"/>
              <a:t>비 활성화 </a:t>
            </a:r>
            <a:endParaRPr lang="en-US" altLang="ko-KR" sz="1300" dirty="0"/>
          </a:p>
        </p:txBody>
      </p:sp>
      <p:cxnSp>
        <p:nvCxnSpPr>
          <p:cNvPr id="18" name="Shape 17"/>
          <p:cNvCxnSpPr>
            <a:stCxn id="10" idx="1"/>
            <a:endCxn id="16" idx="2"/>
          </p:cNvCxnSpPr>
          <p:nvPr/>
        </p:nvCxnSpPr>
        <p:spPr>
          <a:xfrm rot="10800000" flipH="1">
            <a:off x="2904066" y="3922859"/>
            <a:ext cx="203247" cy="365509"/>
          </a:xfrm>
          <a:prstGeom prst="bentConnector4">
            <a:avLst>
              <a:gd name="adj1" fmla="val -112474"/>
              <a:gd name="adj2" fmla="val 65636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hape 20"/>
          <p:cNvCxnSpPr>
            <a:stCxn id="12" idx="2"/>
            <a:endCxn id="7171" idx="1"/>
          </p:cNvCxnSpPr>
          <p:nvPr/>
        </p:nvCxnSpPr>
        <p:spPr>
          <a:xfrm rot="16200000" flipH="1">
            <a:off x="2815697" y="4817004"/>
            <a:ext cx="588963" cy="319088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54244" y="5366136"/>
            <a:ext cx="292813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-</a:t>
            </a:r>
            <a:r>
              <a:rPr lang="ko-KR" altLang="en-US" sz="1300" dirty="0"/>
              <a:t>정답 입력 시 알림 메시지 출력</a:t>
            </a:r>
            <a:endParaRPr lang="en-US" altLang="ko-KR" sz="1300" dirty="0"/>
          </a:p>
        </p:txBody>
      </p:sp>
      <p:sp>
        <p:nvSpPr>
          <p:cNvPr id="17" name="직각 삼각형 16"/>
          <p:cNvSpPr/>
          <p:nvPr/>
        </p:nvSpPr>
        <p:spPr>
          <a:xfrm flipH="1" flipV="1">
            <a:off x="8210349" y="0"/>
            <a:ext cx="933651" cy="943277"/>
          </a:xfrm>
          <a:prstGeom prst="rtTriangle">
            <a:avLst/>
          </a:prstGeom>
          <a:solidFill>
            <a:srgbClr val="FDDBE6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각 삼각형 18"/>
          <p:cNvSpPr/>
          <p:nvPr/>
        </p:nvSpPr>
        <p:spPr>
          <a:xfrm>
            <a:off x="0" y="5884246"/>
            <a:ext cx="989797" cy="973754"/>
          </a:xfrm>
          <a:prstGeom prst="rtTriangle">
            <a:avLst/>
          </a:prstGeom>
          <a:solidFill>
            <a:srgbClr val="FDDBE6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2213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0" y="276225"/>
            <a:ext cx="9144000" cy="1095375"/>
          </a:xfrm>
          <a:prstGeom prst="rect">
            <a:avLst/>
          </a:prstGeom>
          <a:solidFill>
            <a:schemeClr val="accent3">
              <a:lumMod val="1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86841" y="371906"/>
            <a:ext cx="23087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sz="44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410617"/>
            <a:ext cx="85724" cy="7694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7019" y="3624780"/>
            <a:ext cx="19348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07133" y="3491913"/>
            <a:ext cx="2042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2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2768" y="1531977"/>
            <a:ext cx="4435036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-150" dirty="0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</a:t>
            </a:r>
            <a:endParaRPr lang="en-US" altLang="ko-KR" sz="2400" b="1" spc="-150" dirty="0">
              <a:solidFill>
                <a:schemeClr val="accent5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-150" dirty="0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</a:t>
            </a:r>
            <a:r>
              <a:rPr lang="en-US" altLang="ko-KR" sz="2400" b="1" spc="-150" dirty="0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 </a:t>
            </a:r>
            <a:r>
              <a:rPr lang="ko-KR" altLang="en-US" sz="2400" b="1" spc="-150" dirty="0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흐름</a:t>
            </a:r>
            <a:endParaRPr lang="en-US" altLang="ko-KR" sz="2400" b="1" spc="-150" dirty="0">
              <a:solidFill>
                <a:schemeClr val="accent5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-100" dirty="0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요구사항 분석</a:t>
            </a:r>
            <a:endParaRPr lang="en-US" altLang="ko-KR" sz="2400" b="1" spc="-100" dirty="0">
              <a:solidFill>
                <a:schemeClr val="accent5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spc="-150" dirty="0" err="1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DataBase</a:t>
            </a:r>
            <a:endParaRPr lang="en-US" altLang="ko-KR" sz="2400" b="1" spc="-150" dirty="0">
              <a:solidFill>
                <a:schemeClr val="accent5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spc="-150" dirty="0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Class Diagram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spc="-150" dirty="0" err="1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Squence</a:t>
            </a:r>
            <a:r>
              <a:rPr lang="en-US" altLang="ko-KR" sz="2400" b="1" spc="-150" dirty="0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Diagrams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-150" dirty="0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구성</a:t>
            </a:r>
            <a:endParaRPr lang="en-US" altLang="ko-KR" sz="2400" b="1" spc="-150" dirty="0">
              <a:solidFill>
                <a:schemeClr val="accent5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-150" dirty="0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후기</a:t>
            </a:r>
            <a:endParaRPr lang="en-US" altLang="ko-KR" sz="2400" b="1" spc="-150" dirty="0">
              <a:solidFill>
                <a:schemeClr val="accent5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-150" dirty="0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시연</a:t>
            </a:r>
            <a:endParaRPr lang="en-US" altLang="ko-KR" sz="2400" b="1" spc="-150" dirty="0">
              <a:solidFill>
                <a:schemeClr val="accent5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</a:pPr>
            <a:endParaRPr lang="en-US" altLang="ko-KR" sz="2400" b="1" spc="-150" dirty="0">
              <a:solidFill>
                <a:schemeClr val="accent5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b="1" spc="-150" dirty="0">
              <a:solidFill>
                <a:schemeClr val="accent5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b="1" spc="-150" dirty="0">
              <a:solidFill>
                <a:schemeClr val="accent5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400" b="1" spc="-150" dirty="0">
              <a:solidFill>
                <a:schemeClr val="accent5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각 삼각형 9"/>
          <p:cNvSpPr/>
          <p:nvPr/>
        </p:nvSpPr>
        <p:spPr>
          <a:xfrm flipH="1">
            <a:off x="8019247" y="5884246"/>
            <a:ext cx="1124753" cy="973754"/>
          </a:xfrm>
          <a:prstGeom prst="rtTriangle">
            <a:avLst/>
          </a:prstGeom>
          <a:solidFill>
            <a:srgbClr val="FDDBE6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7" name="Picture 3" descr="C:\Users\jsk26\Desktop\im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82660" y="4822980"/>
            <a:ext cx="2130012" cy="14551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5456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325934"/>
            <a:ext cx="14991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시 </a:t>
            </a:r>
            <a:r>
              <a:rPr lang="en-US" altLang="ko-KR" sz="3200" spc="-150" dirty="0">
                <a:solidFill>
                  <a:srgbClr val="5252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	</a:t>
            </a:r>
            <a:r>
              <a:rPr lang="ko-KR" altLang="en-US" sz="3200" spc="-150" dirty="0">
                <a:solidFill>
                  <a:srgbClr val="5252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연</a:t>
            </a:r>
            <a:endParaRPr lang="en-US" altLang="ko-KR" sz="3200" b="1" spc="-150" dirty="0">
              <a:solidFill>
                <a:schemeClr val="accent4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3200" spc="-150" dirty="0">
              <a:solidFill>
                <a:srgbClr val="52525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/>
        </p:nvSpPr>
        <p:spPr>
          <a:xfrm flipH="1" flipV="1">
            <a:off x="8210349" y="0"/>
            <a:ext cx="933651" cy="943277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각 삼각형 10"/>
          <p:cNvSpPr/>
          <p:nvPr/>
        </p:nvSpPr>
        <p:spPr>
          <a:xfrm>
            <a:off x="0" y="5884246"/>
            <a:ext cx="989797" cy="973754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/>
          <p:cNvSpPr/>
          <p:nvPr/>
        </p:nvSpPr>
        <p:spPr>
          <a:xfrm flipH="1" flipV="1">
            <a:off x="8210349" y="0"/>
            <a:ext cx="933651" cy="943277"/>
          </a:xfrm>
          <a:prstGeom prst="rtTriangle">
            <a:avLst/>
          </a:prstGeom>
          <a:solidFill>
            <a:srgbClr val="FDDBE6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각 삼각형 11"/>
          <p:cNvSpPr/>
          <p:nvPr/>
        </p:nvSpPr>
        <p:spPr>
          <a:xfrm>
            <a:off x="0" y="5884246"/>
            <a:ext cx="989797" cy="973754"/>
          </a:xfrm>
          <a:prstGeom prst="rtTriangle">
            <a:avLst/>
          </a:prstGeom>
          <a:solidFill>
            <a:srgbClr val="FDDBE6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74" name="Picture 2" descr="C:\myProject\src\ReadMindPackage\ReadMindImage\images\c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54600" y="4190999"/>
            <a:ext cx="1041399" cy="914400"/>
          </a:xfrm>
          <a:prstGeom prst="rect">
            <a:avLst/>
          </a:prstGeom>
          <a:noFill/>
        </p:spPr>
      </p:pic>
      <p:pic>
        <p:nvPicPr>
          <p:cNvPr id="3075" name="Picture 3" descr="C:\myProject\src\ReadMindPackage\ReadMindImage\images\c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09732" y="4648200"/>
            <a:ext cx="914400" cy="914400"/>
          </a:xfrm>
          <a:prstGeom prst="rect">
            <a:avLst/>
          </a:prstGeom>
          <a:noFill/>
        </p:spPr>
      </p:pic>
      <p:pic>
        <p:nvPicPr>
          <p:cNvPr id="3076" name="Picture 4" descr="C:\myProject\src\ReadMindPackage\ReadMindImage\images\c3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40200" y="4436533"/>
            <a:ext cx="914400" cy="914400"/>
          </a:xfrm>
          <a:prstGeom prst="rect">
            <a:avLst/>
          </a:prstGeom>
          <a:noFill/>
        </p:spPr>
      </p:pic>
      <p:pic>
        <p:nvPicPr>
          <p:cNvPr id="3077" name="Picture 5" descr="C:\myProject\src\ReadMindPackage\ReadMindImage\images\c4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58001" y="4588933"/>
            <a:ext cx="914400" cy="914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87411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325934"/>
            <a:ext cx="1369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6. </a:t>
            </a:r>
            <a:r>
              <a:rPr lang="ko-KR" altLang="en-US" sz="3200" spc="-150" dirty="0">
                <a:solidFill>
                  <a:srgbClr val="5252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후기</a:t>
            </a:r>
            <a:endParaRPr lang="en-US" altLang="ko-KR" sz="3200" spc="-150" dirty="0">
              <a:solidFill>
                <a:srgbClr val="52525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/>
          <p:cNvSpPr/>
          <p:nvPr/>
        </p:nvSpPr>
        <p:spPr>
          <a:xfrm flipH="1" flipV="1">
            <a:off x="8210349" y="0"/>
            <a:ext cx="933651" cy="943277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각 삼각형 7"/>
          <p:cNvSpPr/>
          <p:nvPr/>
        </p:nvSpPr>
        <p:spPr>
          <a:xfrm>
            <a:off x="0" y="5884246"/>
            <a:ext cx="989797" cy="973754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5062" y="2433735"/>
            <a:ext cx="64843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▣ 프로그램 강제종료 시 로그아웃 기능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▣ 게임 진행 중 방장 퇴장 시 게임진행 불가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▣</a:t>
            </a:r>
            <a:r>
              <a:rPr lang="en-US" altLang="ko-KR" dirty="0"/>
              <a:t> </a:t>
            </a:r>
            <a:r>
              <a:rPr lang="ko-KR" altLang="en-US" dirty="0"/>
              <a:t>대표 캐릭터 이미지 변경 기능</a:t>
            </a:r>
          </a:p>
        </p:txBody>
      </p:sp>
      <p:sp>
        <p:nvSpPr>
          <p:cNvPr id="10" name="오각형 9"/>
          <p:cNvSpPr/>
          <p:nvPr/>
        </p:nvSpPr>
        <p:spPr>
          <a:xfrm>
            <a:off x="0" y="1412776"/>
            <a:ext cx="2555776" cy="504056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미 구현 기능</a:t>
            </a:r>
            <a:endParaRPr lang="ko-KR" altLang="en-US" sz="2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오각형 10"/>
          <p:cNvSpPr/>
          <p:nvPr/>
        </p:nvSpPr>
        <p:spPr>
          <a:xfrm>
            <a:off x="0" y="3898412"/>
            <a:ext cx="2555776" cy="504056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느낀 점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1024" y="4816376"/>
            <a:ext cx="48291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▣ 프로젝트 초기 구상 미흡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▣</a:t>
            </a:r>
            <a:r>
              <a:rPr lang="en-US" altLang="ko-KR" dirty="0"/>
              <a:t> </a:t>
            </a:r>
            <a:r>
              <a:rPr lang="ko-KR" altLang="en-US" dirty="0"/>
              <a:t>조원들간의 역할 분담 미흡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▣</a:t>
            </a:r>
            <a:r>
              <a:rPr lang="en-US" altLang="ko-KR" dirty="0"/>
              <a:t> </a:t>
            </a:r>
            <a:r>
              <a:rPr lang="ko-KR" altLang="en-US" dirty="0"/>
              <a:t>기능 분할의 중요성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▣</a:t>
            </a:r>
            <a:r>
              <a:rPr lang="en-US" altLang="ko-KR" dirty="0"/>
              <a:t> JAVA </a:t>
            </a:r>
            <a:r>
              <a:rPr lang="ko-KR" altLang="en-US" dirty="0"/>
              <a:t>난이도 ★ ★ ★ ★ ★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3" name="직각 삼각형 12"/>
          <p:cNvSpPr/>
          <p:nvPr/>
        </p:nvSpPr>
        <p:spPr>
          <a:xfrm flipH="1" flipV="1">
            <a:off x="8210349" y="0"/>
            <a:ext cx="933651" cy="943277"/>
          </a:xfrm>
          <a:prstGeom prst="rtTriangle">
            <a:avLst/>
          </a:prstGeom>
          <a:solidFill>
            <a:srgbClr val="FDDBE6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각 삼각형 13"/>
          <p:cNvSpPr/>
          <p:nvPr/>
        </p:nvSpPr>
        <p:spPr>
          <a:xfrm>
            <a:off x="0" y="5884246"/>
            <a:ext cx="989797" cy="973754"/>
          </a:xfrm>
          <a:prstGeom prst="rtTriangle">
            <a:avLst/>
          </a:prstGeom>
          <a:solidFill>
            <a:srgbClr val="FDDBE6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Picture 2" descr="C:\Users\jsk26\Desktop\나무발발이\캐릭터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86044">
            <a:off x="5558362" y="4351617"/>
            <a:ext cx="1771623" cy="17378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42213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325934"/>
            <a:ext cx="23150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질문 </a:t>
            </a:r>
            <a:r>
              <a:rPr lang="en-US" altLang="ko-KR" sz="3200" spc="-150" dirty="0">
                <a:solidFill>
                  <a:srgbClr val="5252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&amp; </a:t>
            </a:r>
            <a:r>
              <a:rPr lang="ko-KR" altLang="en-US" sz="3200" spc="-150" dirty="0">
                <a:solidFill>
                  <a:srgbClr val="5252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응답</a:t>
            </a:r>
            <a:endParaRPr lang="en-US" altLang="ko-KR" sz="3200" b="1" spc="-150" dirty="0">
              <a:solidFill>
                <a:schemeClr val="accent4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3200" spc="-150" dirty="0">
              <a:solidFill>
                <a:srgbClr val="52525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/>
        </p:nvSpPr>
        <p:spPr>
          <a:xfrm flipH="1" flipV="1">
            <a:off x="8210349" y="0"/>
            <a:ext cx="933651" cy="943277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각 삼각형 10"/>
          <p:cNvSpPr/>
          <p:nvPr/>
        </p:nvSpPr>
        <p:spPr>
          <a:xfrm>
            <a:off x="0" y="5884246"/>
            <a:ext cx="989797" cy="973754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/>
          <p:cNvSpPr/>
          <p:nvPr/>
        </p:nvSpPr>
        <p:spPr>
          <a:xfrm flipH="1" flipV="1">
            <a:off x="8210349" y="0"/>
            <a:ext cx="933651" cy="943277"/>
          </a:xfrm>
          <a:prstGeom prst="rtTriangle">
            <a:avLst/>
          </a:prstGeom>
          <a:solidFill>
            <a:srgbClr val="FDDBE6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각 삼각형 11"/>
          <p:cNvSpPr/>
          <p:nvPr/>
        </p:nvSpPr>
        <p:spPr>
          <a:xfrm>
            <a:off x="0" y="5884246"/>
            <a:ext cx="989797" cy="973754"/>
          </a:xfrm>
          <a:prstGeom prst="rtTriangle">
            <a:avLst/>
          </a:prstGeom>
          <a:solidFill>
            <a:srgbClr val="FDDBE6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74" name="Picture 2" descr="C:\myProject\src\ReadMindPackage\ReadMindImage\images\c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54600" y="4190999"/>
            <a:ext cx="1041399" cy="914400"/>
          </a:xfrm>
          <a:prstGeom prst="rect">
            <a:avLst/>
          </a:prstGeom>
          <a:noFill/>
        </p:spPr>
      </p:pic>
      <p:pic>
        <p:nvPicPr>
          <p:cNvPr id="3075" name="Picture 3" descr="C:\myProject\src\ReadMindPackage\ReadMindImage\images\c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09732" y="4648200"/>
            <a:ext cx="914400" cy="914400"/>
          </a:xfrm>
          <a:prstGeom prst="rect">
            <a:avLst/>
          </a:prstGeom>
          <a:noFill/>
        </p:spPr>
      </p:pic>
      <p:pic>
        <p:nvPicPr>
          <p:cNvPr id="3076" name="Picture 4" descr="C:\myProject\src\ReadMindPackage\ReadMindImage\images\c3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40200" y="4436533"/>
            <a:ext cx="914400" cy="914400"/>
          </a:xfrm>
          <a:prstGeom prst="rect">
            <a:avLst/>
          </a:prstGeom>
          <a:noFill/>
        </p:spPr>
      </p:pic>
      <p:pic>
        <p:nvPicPr>
          <p:cNvPr id="3077" name="Picture 5" descr="C:\myProject\src\ReadMindPackage\ReadMindImage\images\c4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58001" y="4588933"/>
            <a:ext cx="914400" cy="914400"/>
          </a:xfrm>
          <a:prstGeom prst="rect">
            <a:avLst/>
          </a:prstGeom>
          <a:noFill/>
        </p:spPr>
      </p:pic>
      <p:sp>
        <p:nvSpPr>
          <p:cNvPr id="13" name="모서리가 둥근 직사각형 12"/>
          <p:cNvSpPr/>
          <p:nvPr/>
        </p:nvSpPr>
        <p:spPr>
          <a:xfrm>
            <a:off x="431540" y="1268760"/>
            <a:ext cx="8280920" cy="43204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38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Q &amp; A</a:t>
            </a:r>
            <a:endParaRPr lang="ko-KR" altLang="en-US" sz="14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7411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jsk26\Desktop\나무발발이\캡처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0391"/>
            <a:ext cx="9144000" cy="6898391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-8467" y="-118406"/>
            <a:ext cx="9144000" cy="6967939"/>
          </a:xfrm>
          <a:prstGeom prst="rect">
            <a:avLst/>
          </a:prstGeom>
          <a:solidFill>
            <a:schemeClr val="accent6">
              <a:lumMod val="25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2939009"/>
            <a:ext cx="9144000" cy="1440160"/>
          </a:xfrm>
          <a:prstGeom prst="rect">
            <a:avLst/>
          </a:prstGeom>
          <a:solidFill>
            <a:schemeClr val="tx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Thank you</a:t>
            </a:r>
          </a:p>
          <a:p>
            <a:pPr algn="ctr"/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738833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316409"/>
            <a:ext cx="24016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/>
            <a:r>
              <a:rPr lang="en-US" altLang="ko-KR" sz="3200" spc="-150" dirty="0">
                <a:solidFill>
                  <a:srgbClr val="5252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1. </a:t>
            </a:r>
            <a:r>
              <a:rPr lang="ko-KR" altLang="en-US" sz="3200" spc="-150" dirty="0">
                <a:solidFill>
                  <a:srgbClr val="5252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개발 환경</a:t>
            </a:r>
            <a:r>
              <a:rPr lang="ko-KR" altLang="en-US" sz="3200" spc="-150" dirty="0">
                <a:solidFill>
                  <a:schemeClr val="accent4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200" spc="-150" dirty="0">
              <a:solidFill>
                <a:schemeClr val="accent4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62000" y="1358900"/>
            <a:ext cx="65405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-150" dirty="0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작업 환경 </a:t>
            </a:r>
            <a:r>
              <a:rPr lang="en-US" altLang="ko-KR" sz="2400" b="1" spc="-150" dirty="0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b="1" spc="-150" dirty="0">
              <a:solidFill>
                <a:schemeClr val="accent5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-150" dirty="0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툴 </a:t>
            </a:r>
            <a:r>
              <a:rPr lang="en-US" altLang="ko-KR" sz="2400" b="1" spc="-150" dirty="0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b="1" spc="-150" dirty="0">
              <a:solidFill>
                <a:schemeClr val="accent5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spc="-150" dirty="0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lang="ko-KR" altLang="en-US" sz="2400" b="1" spc="-150" dirty="0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</a:t>
            </a:r>
            <a:r>
              <a:rPr lang="en-US" altLang="ko-KR" sz="2400" b="1" spc="-150" dirty="0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b="1" spc="-150" dirty="0">
              <a:solidFill>
                <a:schemeClr val="accent5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spc="-150" dirty="0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기간 </a:t>
            </a:r>
            <a:r>
              <a:rPr lang="en-US" altLang="ko-KR" sz="2400" b="1" spc="-150" dirty="0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 9. 24 ~ 10. 14 (3</a:t>
            </a:r>
            <a:r>
              <a:rPr lang="ko-KR" altLang="en-US" sz="2400" b="1" spc="-150" dirty="0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 소요</a:t>
            </a:r>
            <a:r>
              <a:rPr lang="en-US" altLang="ko-KR" sz="2400" b="1" spc="-150" dirty="0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b="1" spc="-150" dirty="0">
              <a:solidFill>
                <a:schemeClr val="accent5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400" b="1" spc="-150" dirty="0">
              <a:solidFill>
                <a:schemeClr val="accent5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C:\Users\jsk26\Desktop\window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73400" y="1498600"/>
            <a:ext cx="1650356" cy="593725"/>
          </a:xfrm>
          <a:prstGeom prst="rect">
            <a:avLst/>
          </a:prstGeom>
          <a:noFill/>
        </p:spPr>
      </p:pic>
      <p:pic>
        <p:nvPicPr>
          <p:cNvPr id="1027" name="Picture 3" descr="C:\Users\jsk26\Desktop\java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56034" y="1005138"/>
            <a:ext cx="923034" cy="891783"/>
          </a:xfrm>
          <a:prstGeom prst="rect">
            <a:avLst/>
          </a:prstGeom>
          <a:noFill/>
        </p:spPr>
      </p:pic>
      <p:pic>
        <p:nvPicPr>
          <p:cNvPr id="1028" name="Picture 4" descr="C:\Users\jsk26\Desktop\eclipse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93999" y="2514600"/>
            <a:ext cx="1532581" cy="603250"/>
          </a:xfrm>
          <a:prstGeom prst="rect">
            <a:avLst/>
          </a:prstGeom>
          <a:noFill/>
        </p:spPr>
      </p:pic>
      <p:pic>
        <p:nvPicPr>
          <p:cNvPr id="1029" name="Picture 5" descr="C:\Users\jsk26\Desktop\oracl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870199" y="3556000"/>
            <a:ext cx="1524000" cy="704850"/>
          </a:xfrm>
          <a:prstGeom prst="rect">
            <a:avLst/>
          </a:prstGeom>
          <a:noFill/>
        </p:spPr>
      </p:pic>
      <p:sp>
        <p:nvSpPr>
          <p:cNvPr id="14" name="직각 삼각형 13"/>
          <p:cNvSpPr/>
          <p:nvPr/>
        </p:nvSpPr>
        <p:spPr>
          <a:xfrm flipH="1" flipV="1">
            <a:off x="8210349" y="0"/>
            <a:ext cx="933651" cy="943277"/>
          </a:xfrm>
          <a:prstGeom prst="rtTriangle">
            <a:avLst/>
          </a:prstGeom>
          <a:solidFill>
            <a:srgbClr val="FDDBE6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각 삼각형 16"/>
          <p:cNvSpPr/>
          <p:nvPr/>
        </p:nvSpPr>
        <p:spPr>
          <a:xfrm>
            <a:off x="0" y="5884246"/>
            <a:ext cx="989797" cy="973754"/>
          </a:xfrm>
          <a:prstGeom prst="rtTriangle">
            <a:avLst/>
          </a:prstGeom>
          <a:solidFill>
            <a:srgbClr val="FDDBE6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0" name="Picture 2" descr="C:\Users\jsk26\Desktop\캡처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653144" y="2261910"/>
            <a:ext cx="809785" cy="718357"/>
          </a:xfrm>
          <a:prstGeom prst="rect">
            <a:avLst/>
          </a:prstGeom>
          <a:noFill/>
        </p:spPr>
      </p:pic>
      <p:pic>
        <p:nvPicPr>
          <p:cNvPr id="2051" name="Picture 3" descr="C:\Users\jsk26\Desktop\가마우지\캡처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490508" y="2324629"/>
            <a:ext cx="877359" cy="7821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53310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325934"/>
            <a:ext cx="3187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맑은 고딕" panose="020B0503020000020004" pitchFamily="50" charset="-127"/>
              </a:rPr>
              <a:t>2. </a:t>
            </a:r>
            <a:r>
              <a:rPr lang="ko-KR" altLang="en-US" sz="3200" spc="-150" dirty="0">
                <a:solidFill>
                  <a:srgbClr val="5252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맑은 고딕" panose="020B0503020000020004" pitchFamily="50" charset="-127"/>
              </a:rPr>
              <a:t>주요 </a:t>
            </a:r>
            <a:r>
              <a:rPr lang="en-US" altLang="ko-KR" sz="3200" spc="-150" dirty="0">
                <a:solidFill>
                  <a:srgbClr val="5252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맑은 고딕" panose="020B0503020000020004" pitchFamily="50" charset="-127"/>
              </a:rPr>
              <a:t>Data </a:t>
            </a:r>
            <a:r>
              <a:rPr lang="ko-KR" altLang="en-US" sz="3200" spc="-150" dirty="0">
                <a:solidFill>
                  <a:srgbClr val="5252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맑은 고딕" panose="020B0503020000020004" pitchFamily="50" charset="-127"/>
              </a:rPr>
              <a:t>흐름</a:t>
            </a:r>
            <a:endParaRPr lang="en-US" altLang="ko-KR" sz="3200" spc="-150" dirty="0">
              <a:solidFill>
                <a:srgbClr val="52525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3"/>
          <p:cNvGrpSpPr/>
          <p:nvPr/>
        </p:nvGrpSpPr>
        <p:grpSpPr>
          <a:xfrm>
            <a:off x="3567495" y="2202090"/>
            <a:ext cx="1080120" cy="1872208"/>
            <a:chOff x="539552" y="3497839"/>
            <a:chExt cx="1593192" cy="3016889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42" t="22222" r="42708" b="41481"/>
            <a:stretch/>
          </p:blipFill>
          <p:spPr bwMode="auto">
            <a:xfrm>
              <a:off x="539552" y="4149080"/>
              <a:ext cx="1593192" cy="2365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539552" y="3497839"/>
              <a:ext cx="1593192" cy="400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000" dirty="0"/>
                <a:t>Server</a:t>
              </a:r>
              <a:endParaRPr lang="ko-KR" altLang="en-US" sz="2000" dirty="0"/>
            </a:p>
          </p:txBody>
        </p:sp>
      </p:grpSp>
      <p:grpSp>
        <p:nvGrpSpPr>
          <p:cNvPr id="3" name="그룹 6"/>
          <p:cNvGrpSpPr/>
          <p:nvPr/>
        </p:nvGrpSpPr>
        <p:grpSpPr>
          <a:xfrm>
            <a:off x="6856015" y="979854"/>
            <a:ext cx="1368152" cy="1642421"/>
            <a:chOff x="5940152" y="553793"/>
            <a:chExt cx="2304256" cy="2344929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22" t="24844" r="40463" b="47900"/>
            <a:stretch/>
          </p:blipFill>
          <p:spPr bwMode="auto">
            <a:xfrm>
              <a:off x="5940152" y="1124744"/>
              <a:ext cx="2304256" cy="1773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6228184" y="553793"/>
              <a:ext cx="1728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/>
                <a:t>Client</a:t>
              </a:r>
              <a:endParaRPr lang="ko-KR" altLang="en-US" dirty="0"/>
            </a:p>
          </p:txBody>
        </p:sp>
      </p:grpSp>
      <p:grpSp>
        <p:nvGrpSpPr>
          <p:cNvPr id="4" name="그룹 10"/>
          <p:cNvGrpSpPr/>
          <p:nvPr/>
        </p:nvGrpSpPr>
        <p:grpSpPr>
          <a:xfrm>
            <a:off x="211873" y="2525581"/>
            <a:ext cx="1554495" cy="1401103"/>
            <a:chOff x="304103" y="5157192"/>
            <a:chExt cx="1554495" cy="1401103"/>
          </a:xfrm>
        </p:grpSpPr>
        <p:pic>
          <p:nvPicPr>
            <p:cNvPr id="12" name="Picture 4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75" t="20371" r="47709" b="51481"/>
            <a:stretch/>
          </p:blipFill>
          <p:spPr bwMode="auto">
            <a:xfrm>
              <a:off x="304103" y="5484280"/>
              <a:ext cx="1554495" cy="10740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1"/>
            <p:cNvSpPr txBox="1"/>
            <p:nvPr/>
          </p:nvSpPr>
          <p:spPr>
            <a:xfrm>
              <a:off x="467544" y="5157192"/>
              <a:ext cx="1247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Database</a:t>
              </a:r>
              <a:endParaRPr lang="ko-KR" altLang="en-US" dirty="0"/>
            </a:p>
          </p:txBody>
        </p:sp>
      </p:grpSp>
      <p:grpSp>
        <p:nvGrpSpPr>
          <p:cNvPr id="7" name="그룹 13"/>
          <p:cNvGrpSpPr/>
          <p:nvPr/>
        </p:nvGrpSpPr>
        <p:grpSpPr>
          <a:xfrm>
            <a:off x="6863448" y="3975815"/>
            <a:ext cx="1368152" cy="1642421"/>
            <a:chOff x="5940152" y="553793"/>
            <a:chExt cx="2304256" cy="2344929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22" t="24844" r="40463" b="47900"/>
            <a:stretch/>
          </p:blipFill>
          <p:spPr bwMode="auto">
            <a:xfrm>
              <a:off x="5940152" y="1124744"/>
              <a:ext cx="2304256" cy="1773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6228184" y="553793"/>
              <a:ext cx="1728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/>
                <a:t>Client</a:t>
              </a:r>
              <a:endParaRPr lang="ko-KR" altLang="en-US" dirty="0"/>
            </a:p>
          </p:txBody>
        </p:sp>
      </p:grpSp>
      <p:cxnSp>
        <p:nvCxnSpPr>
          <p:cNvPr id="24" name="꺾인 연결선 23"/>
          <p:cNvCxnSpPr/>
          <p:nvPr/>
        </p:nvCxnSpPr>
        <p:spPr>
          <a:xfrm flipV="1">
            <a:off x="4995746" y="1706138"/>
            <a:ext cx="1661532" cy="1349298"/>
          </a:xfrm>
          <a:prstGeom prst="bentConnector3">
            <a:avLst>
              <a:gd name="adj1" fmla="val 50000"/>
            </a:avLst>
          </a:prstGeom>
          <a:ln w="28575" cmpd="sng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/>
          <p:nvPr/>
        </p:nvCxnSpPr>
        <p:spPr>
          <a:xfrm>
            <a:off x="5029200" y="3769112"/>
            <a:ext cx="1583474" cy="1382751"/>
          </a:xfrm>
          <a:prstGeom prst="bentConnector3">
            <a:avLst>
              <a:gd name="adj1" fmla="val 50000"/>
            </a:avLst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1828800" y="3434575"/>
            <a:ext cx="1616927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각 삼각형 18"/>
          <p:cNvSpPr/>
          <p:nvPr/>
        </p:nvSpPr>
        <p:spPr>
          <a:xfrm flipH="1" flipV="1">
            <a:off x="8210349" y="0"/>
            <a:ext cx="933651" cy="943277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각 삼각형 20"/>
          <p:cNvSpPr/>
          <p:nvPr/>
        </p:nvSpPr>
        <p:spPr>
          <a:xfrm>
            <a:off x="0" y="5884246"/>
            <a:ext cx="989797" cy="973754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각 삼각형 21"/>
          <p:cNvSpPr/>
          <p:nvPr/>
        </p:nvSpPr>
        <p:spPr>
          <a:xfrm flipH="1" flipV="1">
            <a:off x="8210349" y="0"/>
            <a:ext cx="933651" cy="943277"/>
          </a:xfrm>
          <a:prstGeom prst="rtTriangle">
            <a:avLst/>
          </a:prstGeom>
          <a:solidFill>
            <a:srgbClr val="FDDBE6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각 삼각형 22"/>
          <p:cNvSpPr/>
          <p:nvPr/>
        </p:nvSpPr>
        <p:spPr>
          <a:xfrm>
            <a:off x="0" y="5884246"/>
            <a:ext cx="989797" cy="973754"/>
          </a:xfrm>
          <a:prstGeom prst="rtTriangle">
            <a:avLst/>
          </a:prstGeom>
          <a:solidFill>
            <a:srgbClr val="FDDBE6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7847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325934"/>
            <a:ext cx="4443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맑은 고딕" panose="020B0503020000020004" pitchFamily="50" charset="-127"/>
              </a:rPr>
              <a:t>3. </a:t>
            </a:r>
            <a:r>
              <a:rPr lang="ko-KR" altLang="en-US" sz="3200" spc="-150" dirty="0">
                <a:solidFill>
                  <a:srgbClr val="5252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맑은 고딕" panose="020B0503020000020004" pitchFamily="50" charset="-127"/>
              </a:rPr>
              <a:t>요구사항 분석</a:t>
            </a:r>
            <a:r>
              <a:rPr lang="en-US" altLang="ko-KR" sz="3200" spc="-150" dirty="0">
                <a:solidFill>
                  <a:srgbClr val="5252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맑은 고딕" panose="020B0503020000020004" pitchFamily="50" charset="-127"/>
              </a:rPr>
              <a:t>(</a:t>
            </a:r>
            <a:r>
              <a:rPr lang="ko-KR" altLang="en-US" sz="3200" spc="-150" dirty="0">
                <a:solidFill>
                  <a:srgbClr val="5252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맑은 고딕" panose="020B0503020000020004" pitchFamily="50" charset="-127"/>
              </a:rPr>
              <a:t>사용자</a:t>
            </a:r>
            <a:r>
              <a:rPr lang="en-US" altLang="ko-KR" sz="3200" spc="-150" dirty="0">
                <a:solidFill>
                  <a:srgbClr val="5252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내용 개체 틀 5"/>
          <p:cNvGraphicFramePr/>
          <p:nvPr>
            <p:extLst>
              <p:ext uri="{D42A27DB-BD31-4B8C-83A1-F6EECF244321}">
                <p14:modId xmlns:p14="http://schemas.microsoft.com/office/powerpoint/2010/main" val="699193312"/>
              </p:ext>
            </p:extLst>
          </p:nvPr>
        </p:nvGraphicFramePr>
        <p:xfrm>
          <a:off x="1240582" y="1844824"/>
          <a:ext cx="6696744" cy="364210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02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7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7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345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err="1"/>
                        <a:t>usecase</a:t>
                      </a:r>
                      <a:endParaRPr lang="ko-KR" altLang="en-US" sz="1200" dirty="0"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회원가입</a:t>
                      </a:r>
                      <a:endParaRPr lang="ko-KR" altLang="en-US" sz="1200" dirty="0"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 h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6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aseline="0" dirty="0"/>
                        <a:t>설명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300" baseline="0" dirty="0" err="1"/>
                        <a:t>로그인을</a:t>
                      </a:r>
                      <a:r>
                        <a:rPr lang="ko-KR" altLang="en-US" sz="1300" baseline="0" dirty="0"/>
                        <a:t> 위한 회원가입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 h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aseline="0" dirty="0"/>
                        <a:t>사전 조건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300" baseline="0" dirty="0"/>
                        <a:t>비회원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 h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aseline="0" dirty="0"/>
                        <a:t>사후 조건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300" baseline="0" dirty="0"/>
                        <a:t>회원가입 성공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 h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aseline="0"/>
                        <a:t>기본 흐름</a:t>
                      </a:r>
                      <a:endParaRPr lang="ko-KR" altLang="en-US" sz="1300" b="1" baseline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aseline="0" dirty="0"/>
                        <a:t>ACTOR</a:t>
                      </a:r>
                      <a:endParaRPr lang="en-US" altLang="ko-KR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aseline="0" dirty="0"/>
                        <a:t>SYSTEM</a:t>
                      </a:r>
                      <a:endParaRPr lang="en-US" altLang="ko-KR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8152">
                <a:tc>
                  <a:txBody>
                    <a:bodyPr/>
                    <a:lstStyle/>
                    <a:p>
                      <a:pPr algn="ctr"/>
                      <a:endParaRPr lang="ko-KR" altLang="en-US" sz="1300" b="1" baseline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>
                  <a:txBody>
                    <a:bodyPr/>
                    <a:lstStyle/>
                    <a:p>
                      <a:pPr lvl="0"/>
                      <a:r>
                        <a:rPr lang="ko-KR" altLang="en-US" sz="1300" baseline="0" dirty="0"/>
                        <a:t>1. 회원가입 페이지 요청</a:t>
                      </a:r>
                    </a:p>
                    <a:p>
                      <a:pPr lvl="0"/>
                      <a:r>
                        <a:rPr lang="ko-KR" altLang="en-US" sz="1300" baseline="0" dirty="0"/>
                        <a:t>3. 회원 정보 입력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>
                  <a:txBody>
                    <a:bodyPr/>
                    <a:lstStyle/>
                    <a:p>
                      <a:pPr lvl="0"/>
                      <a:r>
                        <a:rPr lang="ko-KR" altLang="en-US" sz="1300" baseline="0" dirty="0"/>
                        <a:t>2. 회원가입 페이지 호출</a:t>
                      </a:r>
                    </a:p>
                    <a:p>
                      <a:pPr lvl="0"/>
                      <a:r>
                        <a:rPr lang="ko-KR" altLang="en-US" sz="1300" baseline="0" dirty="0"/>
                        <a:t>4. 올바른 회원 정보 확인</a:t>
                      </a:r>
                      <a:endParaRPr lang="en-US" altLang="ko-KR" sz="1300" baseline="0" dirty="0"/>
                    </a:p>
                    <a:p>
                      <a:pPr lvl="0"/>
                      <a:r>
                        <a:rPr lang="en-US" altLang="ko-KR" sz="1300" baseline="0" dirty="0"/>
                        <a:t>5</a:t>
                      </a:r>
                      <a:r>
                        <a:rPr lang="ko-KR" altLang="en-US" sz="1300" baseline="0" dirty="0"/>
                        <a:t>. 메인 페이지 호출 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97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aseline="0" dirty="0"/>
                        <a:t>예외 발생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aseline="0" dirty="0"/>
                        <a:t>잘못된 회원정보 입력 시</a:t>
                      </a:r>
                      <a:endParaRPr lang="en-US" altLang="ko-KR" sz="1300" baseline="0" dirty="0"/>
                    </a:p>
                    <a:p>
                      <a:pPr algn="ctr"/>
                      <a:r>
                        <a:rPr lang="ko-KR" altLang="en-US" sz="1300" baseline="0" dirty="0"/>
                        <a:t>중복된 아이디를 입력 시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aseline="0" dirty="0"/>
                        <a:t>경고 </a:t>
                      </a:r>
                      <a:r>
                        <a:rPr lang="ko-KR" altLang="en-US" sz="1300" baseline="0" dirty="0" err="1"/>
                        <a:t>메세지</a:t>
                      </a:r>
                      <a:r>
                        <a:rPr lang="ko-KR" altLang="en-US" sz="1300" baseline="0" dirty="0"/>
                        <a:t> 출력</a:t>
                      </a:r>
                      <a:endParaRPr lang="en-US" altLang="ko-KR" sz="1300" baseline="0" dirty="0"/>
                    </a:p>
                    <a:p>
                      <a:pPr algn="ctr"/>
                      <a:r>
                        <a:rPr lang="ko-KR" altLang="en-US" sz="1300" baseline="0" dirty="0"/>
                        <a:t>아이디 중복 메시지 출력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직각 삼각형 4"/>
          <p:cNvSpPr/>
          <p:nvPr/>
        </p:nvSpPr>
        <p:spPr>
          <a:xfrm flipH="1" flipV="1">
            <a:off x="8210349" y="0"/>
            <a:ext cx="933651" cy="943277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각 삼각형 6"/>
          <p:cNvSpPr/>
          <p:nvPr/>
        </p:nvSpPr>
        <p:spPr>
          <a:xfrm>
            <a:off x="0" y="5884246"/>
            <a:ext cx="989797" cy="973754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각 삼각형 7"/>
          <p:cNvSpPr/>
          <p:nvPr/>
        </p:nvSpPr>
        <p:spPr>
          <a:xfrm flipH="1" flipV="1">
            <a:off x="8210349" y="0"/>
            <a:ext cx="933651" cy="943277"/>
          </a:xfrm>
          <a:prstGeom prst="rtTriangle">
            <a:avLst/>
          </a:prstGeom>
          <a:solidFill>
            <a:srgbClr val="FDDBE6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/>
          <p:cNvSpPr/>
          <p:nvPr/>
        </p:nvSpPr>
        <p:spPr>
          <a:xfrm>
            <a:off x="0" y="5884246"/>
            <a:ext cx="989797" cy="973754"/>
          </a:xfrm>
          <a:prstGeom prst="rtTriangle">
            <a:avLst/>
          </a:prstGeom>
          <a:solidFill>
            <a:srgbClr val="FDDBE6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7847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325934"/>
            <a:ext cx="4443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맑은 고딕" panose="020B0503020000020004" pitchFamily="50" charset="-127"/>
              </a:rPr>
              <a:t>3. </a:t>
            </a:r>
            <a:r>
              <a:rPr lang="ko-KR" altLang="en-US" sz="3200" spc="-150" dirty="0">
                <a:solidFill>
                  <a:srgbClr val="5252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맑은 고딕" panose="020B0503020000020004" pitchFamily="50" charset="-127"/>
              </a:rPr>
              <a:t>요구사항 분석</a:t>
            </a:r>
            <a:r>
              <a:rPr lang="en-US" altLang="ko-KR" sz="3200" spc="-150" dirty="0">
                <a:solidFill>
                  <a:srgbClr val="5252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맑은 고딕" panose="020B0503020000020004" pitchFamily="50" charset="-127"/>
              </a:rPr>
              <a:t>(</a:t>
            </a:r>
            <a:r>
              <a:rPr lang="ko-KR" altLang="en-US" sz="3200" spc="-150" dirty="0">
                <a:solidFill>
                  <a:srgbClr val="5252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맑은 고딕" panose="020B0503020000020004" pitchFamily="50" charset="-127"/>
              </a:rPr>
              <a:t>사용자</a:t>
            </a:r>
            <a:r>
              <a:rPr lang="en-US" altLang="ko-KR" sz="3200" spc="-150" dirty="0">
                <a:solidFill>
                  <a:srgbClr val="5252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 flipH="1" flipV="1">
            <a:off x="8210349" y="0"/>
            <a:ext cx="933651" cy="943277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각 삼각형 6"/>
          <p:cNvSpPr/>
          <p:nvPr/>
        </p:nvSpPr>
        <p:spPr>
          <a:xfrm>
            <a:off x="0" y="5884246"/>
            <a:ext cx="989797" cy="973754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0" name="내용 개체 틀 5"/>
          <p:cNvGraphicFramePr/>
          <p:nvPr>
            <p:extLst>
              <p:ext uri="{D42A27DB-BD31-4B8C-83A1-F6EECF244321}">
                <p14:modId xmlns:p14="http://schemas.microsoft.com/office/powerpoint/2010/main" val="699193312"/>
              </p:ext>
            </p:extLst>
          </p:nvPr>
        </p:nvGraphicFramePr>
        <p:xfrm>
          <a:off x="1240582" y="1844824"/>
          <a:ext cx="6696744" cy="364210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02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7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7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345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err="1"/>
                        <a:t>usecase</a:t>
                      </a:r>
                      <a:endParaRPr lang="ko-KR" altLang="en-US" sz="1200" dirty="0"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로그인</a:t>
                      </a:r>
                      <a:endParaRPr lang="ko-KR" altLang="en-US" sz="1200" dirty="0"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 h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6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aseline="0" dirty="0"/>
                        <a:t>설명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300" baseline="0" dirty="0"/>
                        <a:t>홈페이지 이용을 위한 로그인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 h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aseline="0" dirty="0"/>
                        <a:t>사전 조건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300" baseline="0" dirty="0"/>
                        <a:t>비 로그인 상태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 h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aseline="0" dirty="0"/>
                        <a:t>사후 조건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300" baseline="0" dirty="0"/>
                        <a:t>로그인 성공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 h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aseline="0" dirty="0"/>
                        <a:t>기본 흐름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aseline="0" dirty="0"/>
                        <a:t>ACTOR</a:t>
                      </a:r>
                      <a:endParaRPr lang="en-US" altLang="ko-KR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aseline="0" dirty="0"/>
                        <a:t>SYSTEM</a:t>
                      </a:r>
                      <a:endParaRPr lang="en-US" altLang="ko-KR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8152">
                <a:tc>
                  <a:txBody>
                    <a:bodyPr/>
                    <a:lstStyle/>
                    <a:p>
                      <a:pPr algn="ctr"/>
                      <a:endParaRPr lang="ko-KR" altLang="en-US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>
                  <a:txBody>
                    <a:bodyPr/>
                    <a:lstStyle/>
                    <a:p>
                      <a:pPr lvl="0"/>
                      <a:r>
                        <a:rPr lang="ko-KR" altLang="en-US" sz="1300" baseline="0" dirty="0"/>
                        <a:t>1. 로그인 페이지 요청</a:t>
                      </a:r>
                    </a:p>
                    <a:p>
                      <a:pPr lvl="0"/>
                      <a:r>
                        <a:rPr lang="ko-KR" altLang="en-US" sz="1300" baseline="0" dirty="0"/>
                        <a:t>3. 회원 아이디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비밀번호 입력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>
                  <a:txBody>
                    <a:bodyPr/>
                    <a:lstStyle/>
                    <a:p>
                      <a:pPr lvl="0"/>
                      <a:r>
                        <a:rPr lang="ko-KR" altLang="en-US" sz="1300" baseline="0" dirty="0"/>
                        <a:t>2. </a:t>
                      </a:r>
                      <a:r>
                        <a:rPr lang="ko-KR" altLang="en-US" sz="1300" baseline="0" dirty="0" err="1"/>
                        <a:t>로그인페이지</a:t>
                      </a:r>
                      <a:r>
                        <a:rPr lang="ko-KR" altLang="en-US" sz="1300" baseline="0" dirty="0"/>
                        <a:t> 호출</a:t>
                      </a:r>
                    </a:p>
                    <a:p>
                      <a:pPr lvl="0"/>
                      <a:r>
                        <a:rPr lang="ko-KR" altLang="en-US" sz="1300" baseline="0" dirty="0"/>
                        <a:t>4. 저장된 아이디와 비교 확인</a:t>
                      </a:r>
                      <a:endParaRPr lang="en-US" altLang="ko-KR" sz="1300" baseline="0" dirty="0"/>
                    </a:p>
                    <a:p>
                      <a:pPr lvl="0"/>
                      <a:r>
                        <a:rPr lang="en-US" altLang="ko-KR" sz="1300" baseline="0" dirty="0"/>
                        <a:t>5</a:t>
                      </a:r>
                      <a:r>
                        <a:rPr lang="ko-KR" altLang="en-US" sz="1300" baseline="0" dirty="0"/>
                        <a:t>. 인덱스 페이지 호출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97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aseline="0" dirty="0"/>
                        <a:t>예외 발생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aseline="0" dirty="0"/>
                        <a:t>잘못된 회원정보 입력 시</a:t>
                      </a:r>
                      <a:endParaRPr lang="en-US" altLang="ko-KR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aseline="0" dirty="0"/>
                        <a:t>경고 </a:t>
                      </a:r>
                      <a:r>
                        <a:rPr lang="ko-KR" altLang="en-US" sz="1300" baseline="0" dirty="0" err="1"/>
                        <a:t>메세지</a:t>
                      </a:r>
                      <a:r>
                        <a:rPr lang="ko-KR" altLang="en-US" sz="1300" baseline="0" dirty="0"/>
                        <a:t> 출력</a:t>
                      </a:r>
                      <a:endParaRPr lang="en-US" altLang="ko-KR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직각 삼각형 7"/>
          <p:cNvSpPr/>
          <p:nvPr/>
        </p:nvSpPr>
        <p:spPr>
          <a:xfrm flipH="1" flipV="1">
            <a:off x="8210349" y="0"/>
            <a:ext cx="933651" cy="943277"/>
          </a:xfrm>
          <a:prstGeom prst="rtTriangle">
            <a:avLst/>
          </a:prstGeom>
          <a:solidFill>
            <a:srgbClr val="FDDBE6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각 삼각형 10"/>
          <p:cNvSpPr/>
          <p:nvPr/>
        </p:nvSpPr>
        <p:spPr>
          <a:xfrm>
            <a:off x="0" y="5884246"/>
            <a:ext cx="989797" cy="973754"/>
          </a:xfrm>
          <a:prstGeom prst="rtTriangle">
            <a:avLst/>
          </a:prstGeom>
          <a:solidFill>
            <a:srgbClr val="FDDBE6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7847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316409"/>
            <a:ext cx="4443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맑은 고딕" panose="020B0503020000020004" pitchFamily="50" charset="-127"/>
              </a:rPr>
              <a:t>3. </a:t>
            </a:r>
            <a:r>
              <a:rPr lang="ko-KR" altLang="en-US" sz="3200" spc="-150" dirty="0">
                <a:solidFill>
                  <a:srgbClr val="5252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맑은 고딕" panose="020B0503020000020004" pitchFamily="50" charset="-127"/>
              </a:rPr>
              <a:t>요구사항 분석</a:t>
            </a:r>
            <a:r>
              <a:rPr lang="en-US" altLang="ko-KR" sz="3200" spc="-150" dirty="0">
                <a:solidFill>
                  <a:srgbClr val="5252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맑은 고딕" panose="020B0503020000020004" pitchFamily="50" charset="-127"/>
              </a:rPr>
              <a:t>(</a:t>
            </a:r>
            <a:r>
              <a:rPr lang="ko-KR" altLang="en-US" sz="3200" spc="-150" dirty="0">
                <a:solidFill>
                  <a:srgbClr val="5252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맑은 고딕" panose="020B0503020000020004" pitchFamily="50" charset="-127"/>
              </a:rPr>
              <a:t>사용자</a:t>
            </a:r>
            <a:r>
              <a:rPr lang="en-US" altLang="ko-KR" sz="3200" spc="-150" dirty="0">
                <a:solidFill>
                  <a:srgbClr val="5252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내용 개체 틀 5"/>
          <p:cNvGraphicFramePr/>
          <p:nvPr>
            <p:extLst>
              <p:ext uri="{D42A27DB-BD31-4B8C-83A1-F6EECF244321}">
                <p14:modId xmlns:p14="http://schemas.microsoft.com/office/powerpoint/2010/main" val="699193312"/>
              </p:ext>
            </p:extLst>
          </p:nvPr>
        </p:nvGraphicFramePr>
        <p:xfrm>
          <a:off x="1240582" y="1844824"/>
          <a:ext cx="6696744" cy="364210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02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7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7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345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err="1"/>
                        <a:t>usecase</a:t>
                      </a:r>
                      <a:endParaRPr lang="ko-KR" altLang="en-US" sz="1200" dirty="0"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대기실</a:t>
                      </a:r>
                      <a:endParaRPr lang="ko-KR" altLang="en-US" sz="1200" dirty="0"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 h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6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aseline="0" dirty="0"/>
                        <a:t>설명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300" baseline="0" dirty="0"/>
                        <a:t>게임을 안하고 있을 때 대기를 위한 프레임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 h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aseline="0" dirty="0"/>
                        <a:t>사전 조건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300" baseline="0" dirty="0"/>
                        <a:t>로그인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 h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aseline="0" dirty="0"/>
                        <a:t>사후 조건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300" baseline="0" dirty="0"/>
                        <a:t> 게임 방 생성 및 입장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 h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aseline="0"/>
                        <a:t>기본 흐름</a:t>
                      </a:r>
                      <a:endParaRPr lang="ko-KR" altLang="en-US" sz="1300" b="1" baseline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aseline="0" dirty="0"/>
                        <a:t>ACTOR</a:t>
                      </a:r>
                      <a:endParaRPr lang="en-US" altLang="ko-KR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aseline="0" dirty="0"/>
                        <a:t>SYSTEM</a:t>
                      </a:r>
                      <a:endParaRPr lang="en-US" altLang="ko-KR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8152">
                <a:tc>
                  <a:txBody>
                    <a:bodyPr/>
                    <a:lstStyle/>
                    <a:p>
                      <a:pPr algn="ctr"/>
                      <a:endParaRPr lang="ko-KR" altLang="en-US" sz="1300" b="1" baseline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>
                  <a:txBody>
                    <a:bodyPr/>
                    <a:lstStyle/>
                    <a:p>
                      <a:pPr lvl="0"/>
                      <a:r>
                        <a:rPr lang="ko-KR" altLang="en-US" sz="1300" baseline="0" dirty="0"/>
                        <a:t>1. 대기실 페이지 요청</a:t>
                      </a:r>
                    </a:p>
                    <a:p>
                      <a:pPr lvl="0"/>
                      <a:r>
                        <a:rPr lang="ko-KR" altLang="en-US" sz="1300" baseline="0" dirty="0"/>
                        <a:t>3. 키보드</a:t>
                      </a:r>
                      <a:r>
                        <a:rPr lang="en-US" altLang="ko-KR" sz="1300" baseline="0" dirty="0"/>
                        <a:t>, </a:t>
                      </a:r>
                      <a:r>
                        <a:rPr lang="ko-KR" altLang="en-US" sz="1300" baseline="0" dirty="0"/>
                        <a:t>마우스 정보 전송</a:t>
                      </a:r>
                      <a:endParaRPr lang="en-US" altLang="ko-KR" sz="1300" baseline="0" dirty="0"/>
                    </a:p>
                    <a:p>
                      <a:pPr lvl="0"/>
                      <a:r>
                        <a:rPr lang="en-US" altLang="ko-KR" sz="1300" baseline="0" dirty="0"/>
                        <a:t>6. </a:t>
                      </a:r>
                      <a:r>
                        <a:rPr lang="ko-KR" altLang="en-US" sz="1300" baseline="0" dirty="0"/>
                        <a:t>서버에게 받은 정보 표시</a:t>
                      </a:r>
                      <a:endParaRPr lang="en-US" altLang="ko-KR" sz="1300" baseline="0" dirty="0"/>
                    </a:p>
                    <a:p>
                      <a:pPr lvl="0"/>
                      <a:endParaRPr lang="ko-KR" altLang="en-US" sz="1300" b="1" baseline="0" dirty="0">
                        <a:solidFill>
                          <a:schemeClr val="tx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>
                  <a:txBody>
                    <a:bodyPr/>
                    <a:lstStyle/>
                    <a:p>
                      <a:pPr lvl="0"/>
                      <a:r>
                        <a:rPr lang="ko-KR" altLang="en-US" sz="1300" baseline="0" dirty="0"/>
                        <a:t>2. 대기실 페이지 호출</a:t>
                      </a:r>
                    </a:p>
                    <a:p>
                      <a:pPr lvl="0"/>
                      <a:r>
                        <a:rPr lang="ko-KR" altLang="en-US" sz="1300" baseline="0" dirty="0"/>
                        <a:t>4. 입력 받은 정보 호출</a:t>
                      </a:r>
                      <a:endParaRPr lang="en-US" altLang="ko-KR" sz="1300" baseline="0" dirty="0"/>
                    </a:p>
                    <a:p>
                      <a:pPr lvl="0"/>
                      <a:r>
                        <a:rPr lang="en-US" altLang="ko-KR" sz="1300" baseline="0" dirty="0"/>
                        <a:t>5</a:t>
                      </a:r>
                      <a:r>
                        <a:rPr lang="ko-KR" altLang="en-US" sz="1300" baseline="0" dirty="0"/>
                        <a:t>. 각 클라이언트 전송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97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aseline="0" dirty="0"/>
                        <a:t>예외 발생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aseline="0" dirty="0"/>
                        <a:t>게임 방 정원 초과 시 입장 불가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aseline="0" dirty="0"/>
                        <a:t>입장 불가 메시지 출력</a:t>
                      </a:r>
                      <a:endParaRPr lang="en-US" altLang="ko-KR" sz="1300" baseline="0" dirty="0"/>
                    </a:p>
                  </a:txBody>
                  <a:tcPr marL="70595" marR="70595" marT="35298" marB="35298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직각 삼각형 4"/>
          <p:cNvSpPr/>
          <p:nvPr/>
        </p:nvSpPr>
        <p:spPr>
          <a:xfrm flipH="1" flipV="1">
            <a:off x="8210349" y="0"/>
            <a:ext cx="933651" cy="943277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각 삼각형 6"/>
          <p:cNvSpPr/>
          <p:nvPr/>
        </p:nvSpPr>
        <p:spPr>
          <a:xfrm>
            <a:off x="0" y="5884246"/>
            <a:ext cx="989797" cy="973754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각 삼각형 7"/>
          <p:cNvSpPr/>
          <p:nvPr/>
        </p:nvSpPr>
        <p:spPr>
          <a:xfrm flipH="1" flipV="1">
            <a:off x="8210349" y="0"/>
            <a:ext cx="933651" cy="943277"/>
          </a:xfrm>
          <a:prstGeom prst="rtTriangle">
            <a:avLst/>
          </a:prstGeom>
          <a:solidFill>
            <a:srgbClr val="FDDBE6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/>
          <p:cNvSpPr/>
          <p:nvPr/>
        </p:nvSpPr>
        <p:spPr>
          <a:xfrm>
            <a:off x="0" y="5884246"/>
            <a:ext cx="989797" cy="973754"/>
          </a:xfrm>
          <a:prstGeom prst="rtTriangle">
            <a:avLst/>
          </a:prstGeom>
          <a:solidFill>
            <a:srgbClr val="FDDBE6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7847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325934"/>
            <a:ext cx="4443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맑은 고딕" panose="020B0503020000020004" pitchFamily="50" charset="-127"/>
              </a:rPr>
              <a:t>3. </a:t>
            </a:r>
            <a:r>
              <a:rPr lang="ko-KR" altLang="en-US" sz="3200" spc="-150" dirty="0">
                <a:solidFill>
                  <a:srgbClr val="5252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맑은 고딕" panose="020B0503020000020004" pitchFamily="50" charset="-127"/>
              </a:rPr>
              <a:t>요구사항 분석</a:t>
            </a:r>
            <a:r>
              <a:rPr lang="en-US" altLang="ko-KR" sz="3200" spc="-150" dirty="0">
                <a:solidFill>
                  <a:srgbClr val="5252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맑은 고딕" panose="020B0503020000020004" pitchFamily="50" charset="-127"/>
              </a:rPr>
              <a:t>(</a:t>
            </a:r>
            <a:r>
              <a:rPr lang="ko-KR" altLang="en-US" sz="3200" spc="-150" dirty="0">
                <a:solidFill>
                  <a:srgbClr val="5252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맑은 고딕" panose="020B0503020000020004" pitchFamily="50" charset="-127"/>
              </a:rPr>
              <a:t>사용자</a:t>
            </a:r>
            <a:r>
              <a:rPr lang="en-US" altLang="ko-KR" sz="3200" spc="-150" dirty="0">
                <a:solidFill>
                  <a:srgbClr val="5252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내용 개체 틀 5"/>
          <p:cNvGraphicFramePr/>
          <p:nvPr>
            <p:extLst>
              <p:ext uri="{D42A27DB-BD31-4B8C-83A1-F6EECF244321}">
                <p14:modId xmlns:p14="http://schemas.microsoft.com/office/powerpoint/2010/main" val="699193312"/>
              </p:ext>
            </p:extLst>
          </p:nvPr>
        </p:nvGraphicFramePr>
        <p:xfrm>
          <a:off x="1240582" y="1844824"/>
          <a:ext cx="6696744" cy="364210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02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7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7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345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err="1"/>
                        <a:t>usecase</a:t>
                      </a:r>
                      <a:endParaRPr lang="ko-KR" altLang="en-US" sz="1200" dirty="0"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게임 방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방장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 h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6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aseline="0" dirty="0"/>
                        <a:t>설명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300" baseline="0" dirty="0"/>
                        <a:t>게임을 실행 하기 위한 프레임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 h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aseline="0" dirty="0"/>
                        <a:t>사전 조건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300" b="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</a:rPr>
                        <a:t>대기실 입장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 h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aseline="0" dirty="0"/>
                        <a:t>사후 조건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300" baseline="0" dirty="0"/>
                        <a:t> 게임 방 퇴장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 h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aseline="0"/>
                        <a:t>기본 흐름</a:t>
                      </a:r>
                      <a:endParaRPr lang="ko-KR" altLang="en-US" sz="1300" b="1" baseline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aseline="0" dirty="0"/>
                        <a:t>ACTOR</a:t>
                      </a:r>
                      <a:endParaRPr lang="en-US" altLang="ko-KR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aseline="0" dirty="0"/>
                        <a:t>SYSTEM</a:t>
                      </a:r>
                      <a:endParaRPr lang="en-US" altLang="ko-KR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8152">
                <a:tc>
                  <a:txBody>
                    <a:bodyPr/>
                    <a:lstStyle/>
                    <a:p>
                      <a:pPr algn="ctr"/>
                      <a:endParaRPr lang="ko-KR" altLang="en-US" sz="1300" b="1" baseline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>
                  <a:txBody>
                    <a:bodyPr/>
                    <a:lstStyle/>
                    <a:p>
                      <a:pPr lvl="0"/>
                      <a:r>
                        <a:rPr lang="ko-KR" altLang="en-US" sz="1300" baseline="0" dirty="0"/>
                        <a:t>1. 게임 방 프레임 요청</a:t>
                      </a:r>
                    </a:p>
                    <a:p>
                      <a:pPr lvl="0"/>
                      <a:r>
                        <a:rPr lang="ko-KR" altLang="en-US" sz="1300" baseline="0" dirty="0"/>
                        <a:t>3. 게임 방 생성</a:t>
                      </a:r>
                      <a:endParaRPr lang="en-US" altLang="ko-KR" sz="1300" baseline="0" dirty="0"/>
                    </a:p>
                    <a:p>
                      <a:pPr lvl="0"/>
                      <a:r>
                        <a:rPr lang="en-US" altLang="ko-KR" sz="1300" baseline="0" dirty="0"/>
                        <a:t>4. </a:t>
                      </a:r>
                      <a:r>
                        <a:rPr lang="ko-KR" altLang="en-US" sz="1300" baseline="0" dirty="0"/>
                        <a:t>채팅 및 게임시작</a:t>
                      </a:r>
                      <a:endParaRPr lang="en-US" altLang="ko-KR" sz="1300" baseline="0" dirty="0"/>
                    </a:p>
                    <a:p>
                      <a:pPr lvl="0"/>
                      <a:r>
                        <a:rPr lang="en-US" altLang="ko-KR" sz="1300" b="0" baseline="0" dirty="0">
                          <a:solidFill>
                            <a:schemeClr val="tx1"/>
                          </a:solidFill>
                          <a:latin typeface="+mj-lt"/>
                          <a:ea typeface="KoPub돋움체 Bold" pitchFamily="18" charset="-127"/>
                        </a:rPr>
                        <a:t>6. </a:t>
                      </a:r>
                      <a:r>
                        <a:rPr lang="en-US" altLang="ko-KR" sz="1300" baseline="0" dirty="0"/>
                        <a:t>Canvas </a:t>
                      </a:r>
                      <a:r>
                        <a:rPr lang="ko-KR" altLang="en-US" sz="1300" baseline="0" dirty="0"/>
                        <a:t>활성화</a:t>
                      </a:r>
                      <a:endParaRPr lang="ko-KR" altLang="en-US" sz="1300" b="0" baseline="0" dirty="0">
                        <a:solidFill>
                          <a:schemeClr val="tx1"/>
                        </a:solidFill>
                        <a:latin typeface="+mj-lt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>
                  <a:txBody>
                    <a:bodyPr/>
                    <a:lstStyle/>
                    <a:p>
                      <a:pPr lvl="0"/>
                      <a:r>
                        <a:rPr lang="ko-KR" altLang="en-US" sz="1300" baseline="0" dirty="0"/>
                        <a:t>2. 게임 방 프레임 호출</a:t>
                      </a:r>
                    </a:p>
                    <a:p>
                      <a:pPr lvl="0"/>
                      <a:r>
                        <a:rPr lang="en-US" altLang="ko-KR" sz="1300" baseline="0" dirty="0"/>
                        <a:t>5</a:t>
                      </a:r>
                      <a:r>
                        <a:rPr lang="ko-KR" altLang="en-US" sz="1300" baseline="0" dirty="0"/>
                        <a:t>. 입력정보 호출 및 권한부여</a:t>
                      </a:r>
                      <a:endParaRPr lang="en-US" altLang="ko-KR" sz="1300" baseline="0" dirty="0"/>
                    </a:p>
                    <a:p>
                      <a:pPr lvl="0"/>
                      <a:endParaRPr lang="en-US" altLang="ko-KR" sz="1300" baseline="0" dirty="0"/>
                    </a:p>
                  </a:txBody>
                  <a:tcPr marL="70595" marR="70595" marT="35298" marB="35298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97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aseline="0" dirty="0"/>
                        <a:t>예외 발생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aseline="0" dirty="0"/>
                        <a:t>클라이언트 퇴장</a:t>
                      </a:r>
                      <a:endParaRPr lang="en-US" altLang="ko-KR" sz="1300" baseline="0" dirty="0"/>
                    </a:p>
                    <a:p>
                      <a:pPr algn="ctr"/>
                      <a:r>
                        <a:rPr lang="ko-KR" altLang="en-US" sz="1300" baseline="0" dirty="0"/>
                        <a:t>문제 정답입력</a:t>
                      </a:r>
                      <a:endParaRPr lang="en-US" altLang="ko-KR" sz="1300" baseline="0" dirty="0"/>
                    </a:p>
                  </a:txBody>
                  <a:tcPr marL="70595" marR="70595" marT="35298" marB="352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aseline="0" dirty="0"/>
                        <a:t>퇴장 클라이언트 정보 제거</a:t>
                      </a:r>
                      <a:endParaRPr lang="en-US" altLang="ko-KR" sz="1300" baseline="0" dirty="0"/>
                    </a:p>
                    <a:p>
                      <a:pPr algn="ctr"/>
                      <a:r>
                        <a:rPr lang="ko-KR" altLang="en-US" sz="1300" baseline="0" dirty="0"/>
                        <a:t>정답 </a:t>
                      </a:r>
                      <a:r>
                        <a:rPr lang="ko-KR" altLang="en-US" sz="1300" baseline="0" dirty="0" err="1"/>
                        <a:t>메세지</a:t>
                      </a:r>
                      <a:r>
                        <a:rPr lang="ko-KR" altLang="en-US" sz="1300" baseline="0" dirty="0"/>
                        <a:t> 출력</a:t>
                      </a:r>
                      <a:endParaRPr lang="en-US" altLang="ko-KR" sz="1300" baseline="0" dirty="0"/>
                    </a:p>
                  </a:txBody>
                  <a:tcPr marL="70595" marR="70595" marT="35298" marB="35298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직각 삼각형 4"/>
          <p:cNvSpPr/>
          <p:nvPr/>
        </p:nvSpPr>
        <p:spPr>
          <a:xfrm flipH="1" flipV="1">
            <a:off x="8210349" y="0"/>
            <a:ext cx="933651" cy="943277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각 삼각형 6"/>
          <p:cNvSpPr/>
          <p:nvPr/>
        </p:nvSpPr>
        <p:spPr>
          <a:xfrm>
            <a:off x="0" y="5884246"/>
            <a:ext cx="989797" cy="973754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각 삼각형 7"/>
          <p:cNvSpPr/>
          <p:nvPr/>
        </p:nvSpPr>
        <p:spPr>
          <a:xfrm flipH="1" flipV="1">
            <a:off x="8210349" y="0"/>
            <a:ext cx="933651" cy="943277"/>
          </a:xfrm>
          <a:prstGeom prst="rtTriangle">
            <a:avLst/>
          </a:prstGeom>
          <a:solidFill>
            <a:srgbClr val="FDDBE6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/>
          <p:cNvSpPr/>
          <p:nvPr/>
        </p:nvSpPr>
        <p:spPr>
          <a:xfrm>
            <a:off x="0" y="5884246"/>
            <a:ext cx="989797" cy="973754"/>
          </a:xfrm>
          <a:prstGeom prst="rtTriangle">
            <a:avLst/>
          </a:prstGeom>
          <a:solidFill>
            <a:srgbClr val="FDDBE6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7847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325934"/>
            <a:ext cx="4443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맑은 고딕" panose="020B0503020000020004" pitchFamily="50" charset="-127"/>
              </a:rPr>
              <a:t>3. </a:t>
            </a:r>
            <a:r>
              <a:rPr lang="ko-KR" altLang="en-US" sz="3200" spc="-150" dirty="0">
                <a:solidFill>
                  <a:srgbClr val="5252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맑은 고딕" panose="020B0503020000020004" pitchFamily="50" charset="-127"/>
              </a:rPr>
              <a:t>요구사항 분석</a:t>
            </a:r>
            <a:r>
              <a:rPr lang="en-US" altLang="ko-KR" sz="3200" spc="-150" dirty="0">
                <a:solidFill>
                  <a:srgbClr val="5252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맑은 고딕" panose="020B0503020000020004" pitchFamily="50" charset="-127"/>
              </a:rPr>
              <a:t>(</a:t>
            </a:r>
            <a:r>
              <a:rPr lang="ko-KR" altLang="en-US" sz="3200" spc="-150" dirty="0">
                <a:solidFill>
                  <a:srgbClr val="5252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맑은 고딕" panose="020B0503020000020004" pitchFamily="50" charset="-127"/>
              </a:rPr>
              <a:t>사용자</a:t>
            </a:r>
            <a:r>
              <a:rPr lang="en-US" altLang="ko-KR" sz="3200" spc="-150" dirty="0">
                <a:solidFill>
                  <a:srgbClr val="5252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내용 개체 틀 5"/>
          <p:cNvGraphicFramePr/>
          <p:nvPr>
            <p:extLst>
              <p:ext uri="{D42A27DB-BD31-4B8C-83A1-F6EECF244321}">
                <p14:modId xmlns:p14="http://schemas.microsoft.com/office/powerpoint/2010/main" val="699193312"/>
              </p:ext>
            </p:extLst>
          </p:nvPr>
        </p:nvGraphicFramePr>
        <p:xfrm>
          <a:off x="1240582" y="1844824"/>
          <a:ext cx="6696744" cy="364210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02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7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7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345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err="1"/>
                        <a:t>usecase</a:t>
                      </a:r>
                      <a:endParaRPr lang="ko-KR" altLang="en-US" sz="1200" dirty="0"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게임 방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일반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 h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6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aseline="0" dirty="0"/>
                        <a:t>설명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300" baseline="0" dirty="0"/>
                        <a:t>게임을 실행 하기 위한 프레임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 h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aseline="0" dirty="0"/>
                        <a:t>사전 조건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300" b="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</a:rPr>
                        <a:t>대기실 입장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 h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aseline="0" dirty="0"/>
                        <a:t>사후 조건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300" baseline="0" dirty="0"/>
                        <a:t> 게임 방 퇴장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 h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aseline="0"/>
                        <a:t>기본 흐름</a:t>
                      </a:r>
                      <a:endParaRPr lang="ko-KR" altLang="en-US" sz="1300" b="1" baseline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aseline="0" dirty="0"/>
                        <a:t>ACTOR</a:t>
                      </a:r>
                      <a:endParaRPr lang="en-US" altLang="ko-KR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baseline="0" dirty="0"/>
                        <a:t>SYSTEM</a:t>
                      </a:r>
                      <a:endParaRPr lang="en-US" altLang="ko-KR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68152">
                <a:tc>
                  <a:txBody>
                    <a:bodyPr/>
                    <a:lstStyle/>
                    <a:p>
                      <a:pPr algn="ctr"/>
                      <a:endParaRPr lang="ko-KR" altLang="en-US" sz="1300" b="1" baseline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>
                  <a:txBody>
                    <a:bodyPr/>
                    <a:lstStyle/>
                    <a:p>
                      <a:pPr lvl="0"/>
                      <a:r>
                        <a:rPr lang="ko-KR" altLang="en-US" sz="1300" baseline="0" dirty="0"/>
                        <a:t>1. 게임 방 프레임 요청</a:t>
                      </a:r>
                    </a:p>
                    <a:p>
                      <a:pPr lvl="0"/>
                      <a:r>
                        <a:rPr lang="ko-KR" altLang="en-US" sz="1300" baseline="0" dirty="0"/>
                        <a:t>3. 게임 방 생성</a:t>
                      </a:r>
                      <a:endParaRPr lang="en-US" altLang="ko-KR" sz="1300" baseline="0" dirty="0"/>
                    </a:p>
                    <a:p>
                      <a:pPr lvl="0"/>
                      <a:r>
                        <a:rPr lang="en-US" altLang="ko-KR" sz="1300" baseline="0" dirty="0"/>
                        <a:t>4. </a:t>
                      </a:r>
                      <a:r>
                        <a:rPr lang="ko-KR" altLang="en-US" sz="1300" baseline="0" dirty="0"/>
                        <a:t>채팅 및 정답 입력</a:t>
                      </a:r>
                      <a:endParaRPr lang="en-US" altLang="ko-KR" sz="1300" baseline="0" dirty="0"/>
                    </a:p>
                  </a:txBody>
                  <a:tcPr marL="70595" marR="70595" marT="35298" marB="35298" anchor="ctr"/>
                </a:tc>
                <a:tc>
                  <a:txBody>
                    <a:bodyPr/>
                    <a:lstStyle/>
                    <a:p>
                      <a:pPr lvl="0"/>
                      <a:r>
                        <a:rPr lang="ko-KR" altLang="en-US" sz="1300" baseline="0" dirty="0"/>
                        <a:t>2. 게임 방 프레임 호출</a:t>
                      </a:r>
                    </a:p>
                    <a:p>
                      <a:pPr lvl="0"/>
                      <a:r>
                        <a:rPr lang="en-US" altLang="ko-KR" sz="1300" baseline="0" dirty="0"/>
                        <a:t>5</a:t>
                      </a:r>
                      <a:r>
                        <a:rPr lang="ko-KR" altLang="en-US" sz="1300" baseline="0" dirty="0"/>
                        <a:t>. 입력정보 각 클라이언트 전달</a:t>
                      </a:r>
                      <a:endParaRPr lang="en-US" altLang="ko-KR" sz="1300" baseline="0" dirty="0"/>
                    </a:p>
                    <a:p>
                      <a:pPr lvl="0"/>
                      <a:endParaRPr lang="en-US" altLang="ko-KR" sz="1300" baseline="0" dirty="0"/>
                    </a:p>
                  </a:txBody>
                  <a:tcPr marL="70595" marR="70595" marT="35298" marB="35298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97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aseline="0" dirty="0"/>
                        <a:t>예외 발생</a:t>
                      </a:r>
                      <a:endParaRPr lang="ko-KR" altLang="en-US" sz="1300" b="1" baseline="0" dirty="0">
                        <a:solidFill>
                          <a:schemeClr val="bg1"/>
                        </a:solidFill>
                        <a:latin typeface="KoPub돋움체 Bold" pitchFamily="18" charset="-127"/>
                        <a:ea typeface="KoPub돋움체 Bold" pitchFamily="18" charset="-127"/>
                      </a:endParaRPr>
                    </a:p>
                  </a:txBody>
                  <a:tcPr marL="70595" marR="70595" marT="35298" marB="352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aseline="0" dirty="0"/>
                        <a:t>클라이언트 퇴장</a:t>
                      </a:r>
                      <a:endParaRPr lang="en-US" altLang="ko-KR" sz="1300" baseline="0" dirty="0"/>
                    </a:p>
                    <a:p>
                      <a:pPr algn="ctr"/>
                      <a:r>
                        <a:rPr lang="ko-KR" altLang="en-US" sz="1300" baseline="0" dirty="0"/>
                        <a:t>문제 정답입력</a:t>
                      </a:r>
                      <a:endParaRPr lang="en-US" altLang="ko-KR" sz="1300" baseline="0" dirty="0"/>
                    </a:p>
                  </a:txBody>
                  <a:tcPr marL="70595" marR="70595" marT="35298" marB="352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 baseline="0" dirty="0"/>
                        <a:t>퇴장 클라이언트 정보 제거</a:t>
                      </a:r>
                      <a:endParaRPr lang="en-US" altLang="ko-KR" sz="1300" baseline="0" dirty="0"/>
                    </a:p>
                    <a:p>
                      <a:pPr algn="ctr"/>
                      <a:r>
                        <a:rPr lang="ko-KR" altLang="en-US" sz="1300" baseline="0" dirty="0"/>
                        <a:t>정답 </a:t>
                      </a:r>
                      <a:r>
                        <a:rPr lang="ko-KR" altLang="en-US" sz="1300" baseline="0" dirty="0" err="1"/>
                        <a:t>메세지</a:t>
                      </a:r>
                      <a:r>
                        <a:rPr lang="ko-KR" altLang="en-US" sz="1300" baseline="0" dirty="0"/>
                        <a:t> 출력</a:t>
                      </a:r>
                      <a:endParaRPr lang="en-US" altLang="ko-KR" sz="1300" baseline="0" dirty="0"/>
                    </a:p>
                  </a:txBody>
                  <a:tcPr marL="70595" marR="70595" marT="35298" marB="35298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직각 삼각형 4"/>
          <p:cNvSpPr/>
          <p:nvPr/>
        </p:nvSpPr>
        <p:spPr>
          <a:xfrm flipH="1" flipV="1">
            <a:off x="8210349" y="0"/>
            <a:ext cx="933651" cy="943277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각 삼각형 6"/>
          <p:cNvSpPr/>
          <p:nvPr/>
        </p:nvSpPr>
        <p:spPr>
          <a:xfrm>
            <a:off x="0" y="5884246"/>
            <a:ext cx="989797" cy="973754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각 삼각형 7"/>
          <p:cNvSpPr/>
          <p:nvPr/>
        </p:nvSpPr>
        <p:spPr>
          <a:xfrm flipH="1" flipV="1">
            <a:off x="8210349" y="0"/>
            <a:ext cx="933651" cy="943277"/>
          </a:xfrm>
          <a:prstGeom prst="rtTriangle">
            <a:avLst/>
          </a:prstGeom>
          <a:solidFill>
            <a:srgbClr val="FDDBE6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각 삼각형 9"/>
          <p:cNvSpPr/>
          <p:nvPr/>
        </p:nvSpPr>
        <p:spPr>
          <a:xfrm>
            <a:off x="0" y="5884246"/>
            <a:ext cx="989797" cy="973754"/>
          </a:xfrm>
          <a:prstGeom prst="rtTriangle">
            <a:avLst/>
          </a:prstGeom>
          <a:solidFill>
            <a:srgbClr val="FDDBE6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7847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스위티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3F2124"/>
      </a:accent1>
      <a:accent2>
        <a:srgbClr val="F47682"/>
      </a:accent2>
      <a:accent3>
        <a:srgbClr val="E7CFB5"/>
      </a:accent3>
      <a:accent4>
        <a:srgbClr val="EC515F"/>
      </a:accent4>
      <a:accent5>
        <a:srgbClr val="918A82"/>
      </a:accent5>
      <a:accent6>
        <a:srgbClr val="B36D74"/>
      </a:accent6>
      <a:hlink>
        <a:srgbClr val="757070"/>
      </a:hlink>
      <a:folHlink>
        <a:srgbClr val="757070"/>
      </a:folHlink>
    </a:clrScheme>
    <a:fontScheme name="사용자 지정 1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>
          <a:outerShdw blurRad="50800" dist="254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스위티">
    <a:dk1>
      <a:srgbClr val="3A3838"/>
    </a:dk1>
    <a:lt1>
      <a:srgbClr val="FFFFFF"/>
    </a:lt1>
    <a:dk2>
      <a:srgbClr val="5D5B5B"/>
    </a:dk2>
    <a:lt2>
      <a:srgbClr val="F2F2F2"/>
    </a:lt2>
    <a:accent1>
      <a:srgbClr val="3F2124"/>
    </a:accent1>
    <a:accent2>
      <a:srgbClr val="F47682"/>
    </a:accent2>
    <a:accent3>
      <a:srgbClr val="E7CFB5"/>
    </a:accent3>
    <a:accent4>
      <a:srgbClr val="EC515F"/>
    </a:accent4>
    <a:accent5>
      <a:srgbClr val="918A82"/>
    </a:accent5>
    <a:accent6>
      <a:srgbClr val="B36D74"/>
    </a:accent6>
    <a:hlink>
      <a:srgbClr val="757070"/>
    </a:hlink>
    <a:folHlink>
      <a:srgbClr val="757070"/>
    </a:folHlink>
  </a:clrScheme>
</a:themeOverride>
</file>

<file path=ppt/theme/themeOverride2.xml><?xml version="1.0" encoding="utf-8"?>
<a:themeOverride xmlns:a="http://schemas.openxmlformats.org/drawingml/2006/main">
  <a:clrScheme name="스위티">
    <a:dk1>
      <a:srgbClr val="3A3838"/>
    </a:dk1>
    <a:lt1>
      <a:srgbClr val="FFFFFF"/>
    </a:lt1>
    <a:dk2>
      <a:srgbClr val="5D5B5B"/>
    </a:dk2>
    <a:lt2>
      <a:srgbClr val="F2F2F2"/>
    </a:lt2>
    <a:accent1>
      <a:srgbClr val="3F2124"/>
    </a:accent1>
    <a:accent2>
      <a:srgbClr val="F47682"/>
    </a:accent2>
    <a:accent3>
      <a:srgbClr val="E7CFB5"/>
    </a:accent3>
    <a:accent4>
      <a:srgbClr val="EC515F"/>
    </a:accent4>
    <a:accent5>
      <a:srgbClr val="918A82"/>
    </a:accent5>
    <a:accent6>
      <a:srgbClr val="B36D74"/>
    </a:accent6>
    <a:hlink>
      <a:srgbClr val="757070"/>
    </a:hlink>
    <a:folHlink>
      <a:srgbClr val="757070"/>
    </a:folHlink>
  </a:clrScheme>
</a:themeOverride>
</file>

<file path=ppt/theme/themeOverride3.xml><?xml version="1.0" encoding="utf-8"?>
<a:themeOverride xmlns:a="http://schemas.openxmlformats.org/drawingml/2006/main">
  <a:clrScheme name="스위티">
    <a:dk1>
      <a:srgbClr val="3A3838"/>
    </a:dk1>
    <a:lt1>
      <a:srgbClr val="FFFFFF"/>
    </a:lt1>
    <a:dk2>
      <a:srgbClr val="5D5B5B"/>
    </a:dk2>
    <a:lt2>
      <a:srgbClr val="F2F2F2"/>
    </a:lt2>
    <a:accent1>
      <a:srgbClr val="3F2124"/>
    </a:accent1>
    <a:accent2>
      <a:srgbClr val="F47682"/>
    </a:accent2>
    <a:accent3>
      <a:srgbClr val="E7CFB5"/>
    </a:accent3>
    <a:accent4>
      <a:srgbClr val="EC515F"/>
    </a:accent4>
    <a:accent5>
      <a:srgbClr val="918A82"/>
    </a:accent5>
    <a:accent6>
      <a:srgbClr val="B36D74"/>
    </a:accent6>
    <a:hlink>
      <a:srgbClr val="757070"/>
    </a:hlink>
    <a:folHlink>
      <a:srgbClr val="757070"/>
    </a:folHlink>
  </a:clrScheme>
</a:themeOverride>
</file>

<file path=ppt/theme/themeOverride4.xml><?xml version="1.0" encoding="utf-8"?>
<a:themeOverride xmlns:a="http://schemas.openxmlformats.org/drawingml/2006/main">
  <a:clrScheme name="스위티">
    <a:dk1>
      <a:srgbClr val="3A3838"/>
    </a:dk1>
    <a:lt1>
      <a:srgbClr val="FFFFFF"/>
    </a:lt1>
    <a:dk2>
      <a:srgbClr val="5D5B5B"/>
    </a:dk2>
    <a:lt2>
      <a:srgbClr val="F2F2F2"/>
    </a:lt2>
    <a:accent1>
      <a:srgbClr val="3F2124"/>
    </a:accent1>
    <a:accent2>
      <a:srgbClr val="F47682"/>
    </a:accent2>
    <a:accent3>
      <a:srgbClr val="E7CFB5"/>
    </a:accent3>
    <a:accent4>
      <a:srgbClr val="EC515F"/>
    </a:accent4>
    <a:accent5>
      <a:srgbClr val="918A82"/>
    </a:accent5>
    <a:accent6>
      <a:srgbClr val="B36D74"/>
    </a:accent6>
    <a:hlink>
      <a:srgbClr val="757070"/>
    </a:hlink>
    <a:folHlink>
      <a:srgbClr val="75707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4378</TotalTime>
  <Words>2751</Words>
  <Application>Microsoft Office PowerPoint</Application>
  <PresentationFormat>화면 슬라이드 쇼(4:3)</PresentationFormat>
  <Paragraphs>359</Paragraphs>
  <Slides>23</Slides>
  <Notes>21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4" baseType="lpstr">
      <vt:lpstr>Office Theme</vt:lpstr>
      <vt:lpstr>ReadMind MINI PROJECT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Customer</cp:lastModifiedBy>
  <cp:revision>409</cp:revision>
  <dcterms:created xsi:type="dcterms:W3CDTF">2015-01-21T11:35:38Z</dcterms:created>
  <dcterms:modified xsi:type="dcterms:W3CDTF">2018-01-08T00:39:09Z</dcterms:modified>
</cp:coreProperties>
</file>